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handoutMasterIdLst>
    <p:handoutMasterId r:id="rId15"/>
  </p:handoutMasterIdLst>
  <p:sldIdLst>
    <p:sldId id="278" r:id="rId2"/>
    <p:sldId id="314" r:id="rId3"/>
    <p:sldId id="288" r:id="rId4"/>
    <p:sldId id="299" r:id="rId5"/>
    <p:sldId id="281" r:id="rId6"/>
    <p:sldId id="300" r:id="rId7"/>
    <p:sldId id="315" r:id="rId8"/>
    <p:sldId id="321" r:id="rId9"/>
    <p:sldId id="317" r:id="rId10"/>
    <p:sldId id="318" r:id="rId11"/>
    <p:sldId id="319" r:id="rId12"/>
    <p:sldId id="322" r:id="rId1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0882" autoAdjust="0"/>
    <p:restoredTop sz="74028" autoAdjust="0"/>
  </p:normalViewPr>
  <p:slideViewPr>
    <p:cSldViewPr>
      <p:cViewPr varScale="1">
        <p:scale>
          <a:sx n="80" d="100"/>
          <a:sy n="80" d="100"/>
        </p:scale>
        <p:origin x="210" y="60"/>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2934" y="-90"/>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Sheet1!$K$2</c:f>
              <c:strCache>
                <c:ptCount val="1"/>
                <c:pt idx="0">
                  <c:v>総件数</c:v>
                </c:pt>
              </c:strCache>
            </c:strRef>
          </c:tx>
          <c:spPr>
            <a:solidFill>
              <a:srgbClr val="0070C0"/>
            </a:solidFill>
          </c:spPr>
          <c:invertIfNegative val="0"/>
          <c:dLbls>
            <c:spPr>
              <a:noFill/>
              <a:ln>
                <a:noFill/>
              </a:ln>
              <a:effectLst/>
            </c:spPr>
            <c:txPr>
              <a:bodyPr/>
              <a:lstStyle/>
              <a:p>
                <a:pPr>
                  <a:defRPr sz="1600"/>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Sheet1!$L$1:$P$1</c:f>
              <c:strCache>
                <c:ptCount val="5"/>
                <c:pt idx="0">
                  <c:v>平成24年</c:v>
                </c:pt>
                <c:pt idx="1">
                  <c:v>平成25年</c:v>
                </c:pt>
                <c:pt idx="2">
                  <c:v>平成26年</c:v>
                </c:pt>
                <c:pt idx="3">
                  <c:v>平成27年</c:v>
                </c:pt>
                <c:pt idx="4">
                  <c:v>平成28年</c:v>
                </c:pt>
              </c:strCache>
            </c:strRef>
          </c:cat>
          <c:val>
            <c:numRef>
              <c:f>Sheet1!$L$2:$P$2</c:f>
              <c:numCache>
                <c:formatCode>General</c:formatCode>
                <c:ptCount val="5"/>
                <c:pt idx="0">
                  <c:v>35600</c:v>
                </c:pt>
                <c:pt idx="1">
                  <c:v>33280</c:v>
                </c:pt>
                <c:pt idx="2">
                  <c:v>30821</c:v>
                </c:pt>
                <c:pt idx="3">
                  <c:v>29528</c:v>
                </c:pt>
                <c:pt idx="4">
                  <c:v>27816</c:v>
                </c:pt>
              </c:numCache>
            </c:numRef>
          </c:val>
        </c:ser>
        <c:ser>
          <c:idx val="2"/>
          <c:order val="2"/>
          <c:tx>
            <c:strRef>
              <c:f>Sheet1!$K$4</c:f>
              <c:strCache>
                <c:ptCount val="1"/>
                <c:pt idx="0">
                  <c:v>自転車</c:v>
                </c:pt>
              </c:strCache>
            </c:strRef>
          </c:tx>
          <c:spPr>
            <a:solidFill>
              <a:srgbClr val="00B050"/>
            </a:solidFill>
          </c:spPr>
          <c:invertIfNegative val="0"/>
          <c:dLbls>
            <c:dLbl>
              <c:idx val="0"/>
              <c:layout>
                <c:manualLayout>
                  <c:x val="1.1681268251981644E-2"/>
                  <c:y val="0"/>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
              <c:layout>
                <c:manualLayout>
                  <c:x val="1.5018773466833541E-2"/>
                  <c:y val="0"/>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2"/>
              <c:layout>
                <c:manualLayout>
                  <c:x val="1.6687526074259551E-2"/>
                  <c:y val="0"/>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3"/>
              <c:layout>
                <c:manualLayout>
                  <c:x val="1.3350020859407593E-2"/>
                  <c:y val="0"/>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4"/>
              <c:layout>
                <c:manualLayout>
                  <c:x val="1.1681268251981644E-2"/>
                  <c:y val="0"/>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600"/>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Sheet1!$L$1:$P$1</c:f>
              <c:strCache>
                <c:ptCount val="5"/>
                <c:pt idx="0">
                  <c:v>平成24年</c:v>
                </c:pt>
                <c:pt idx="1">
                  <c:v>平成25年</c:v>
                </c:pt>
                <c:pt idx="2">
                  <c:v>平成26年</c:v>
                </c:pt>
                <c:pt idx="3">
                  <c:v>平成27年</c:v>
                </c:pt>
                <c:pt idx="4">
                  <c:v>平成28年</c:v>
                </c:pt>
              </c:strCache>
            </c:strRef>
          </c:cat>
          <c:val>
            <c:numRef>
              <c:f>Sheet1!$L$4:$P$4</c:f>
              <c:numCache>
                <c:formatCode>General</c:formatCode>
                <c:ptCount val="5"/>
                <c:pt idx="0">
                  <c:v>10851</c:v>
                </c:pt>
                <c:pt idx="1">
                  <c:v>9888</c:v>
                </c:pt>
                <c:pt idx="2">
                  <c:v>9175</c:v>
                </c:pt>
                <c:pt idx="3">
                  <c:v>8576</c:v>
                </c:pt>
                <c:pt idx="4">
                  <c:v>7895</c:v>
                </c:pt>
              </c:numCache>
            </c:numRef>
          </c:val>
        </c:ser>
        <c:dLbls>
          <c:showLegendKey val="0"/>
          <c:showVal val="0"/>
          <c:showCatName val="0"/>
          <c:showSerName val="0"/>
          <c:showPercent val="0"/>
          <c:showBubbleSize val="0"/>
        </c:dLbls>
        <c:gapWidth val="150"/>
        <c:axId val="197354600"/>
        <c:axId val="198327160"/>
      </c:barChart>
      <c:lineChart>
        <c:grouping val="standard"/>
        <c:varyColors val="0"/>
        <c:ser>
          <c:idx val="1"/>
          <c:order val="1"/>
          <c:tx>
            <c:strRef>
              <c:f>Sheet1!$K$3</c:f>
              <c:strCache>
                <c:ptCount val="1"/>
                <c:pt idx="0">
                  <c:v>割合</c:v>
                </c:pt>
              </c:strCache>
            </c:strRef>
          </c:tx>
          <c:spPr>
            <a:ln>
              <a:solidFill>
                <a:srgbClr val="FF0000"/>
              </a:solidFill>
            </a:ln>
          </c:spPr>
          <c:marker>
            <c:spPr>
              <a:solidFill>
                <a:schemeClr val="tx1"/>
              </a:solidFill>
            </c:spPr>
          </c:marker>
          <c:dLbls>
            <c:dLbl>
              <c:idx val="0"/>
              <c:layout>
                <c:manualLayout>
                  <c:x val="-1.3032957863996662E-2"/>
                  <c:y val="-4.4537230340988172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
              <c:layout>
                <c:manualLayout>
                  <c:x val="-1.1364205256570713E-2"/>
                  <c:y val="-3.3402922755741124E-2"/>
                </c:manualLayout>
              </c:layout>
              <c:dLblPos val="r"/>
              <c:showLegendKey val="0"/>
              <c:showVal val="1"/>
              <c:showCatName val="0"/>
              <c:showSerName val="0"/>
              <c:showPercent val="0"/>
              <c:showBubbleSize val="0"/>
              <c:extLst>
                <c:ext xmlns:c15="http://schemas.microsoft.com/office/drawing/2012/chart" uri="{CE6537A1-D6FC-4f65-9D91-7224C49458BB}"/>
              </c:extLst>
            </c:dLbl>
            <c:dLbl>
              <c:idx val="2"/>
              <c:layout>
                <c:manualLayout>
                  <c:x val="-6.4831695787713646E-3"/>
                  <c:y val="-3.9011939791450914E-2"/>
                </c:manualLayout>
              </c:layout>
              <c:dLblPos val="r"/>
              <c:showLegendKey val="0"/>
              <c:showVal val="1"/>
              <c:showCatName val="0"/>
              <c:showSerName val="0"/>
              <c:showPercent val="0"/>
              <c:showBubbleSize val="0"/>
              <c:extLst>
                <c:ext xmlns:c15="http://schemas.microsoft.com/office/drawing/2012/chart" uri="{CE6537A1-D6FC-4f65-9D91-7224C49458BB}"/>
              </c:extLst>
            </c:dLbl>
            <c:dLbl>
              <c:idx val="3"/>
              <c:layout>
                <c:manualLayout>
                  <c:x val="-8.0267000417188154E-3"/>
                  <c:y val="-2.7835768963117607E-2"/>
                </c:manualLayout>
              </c:layout>
              <c:dLblPos val="r"/>
              <c:showLegendKey val="0"/>
              <c:showVal val="1"/>
              <c:showCatName val="0"/>
              <c:showSerName val="0"/>
              <c:showPercent val="0"/>
              <c:showBubbleSize val="0"/>
              <c:extLst>
                <c:ext xmlns:c15="http://schemas.microsoft.com/office/drawing/2012/chart" uri="{CE6537A1-D6FC-4f65-9D91-7224C49458BB}"/>
              </c:extLst>
            </c:dLbl>
            <c:dLbl>
              <c:idx val="4"/>
              <c:layout>
                <c:manualLayout>
                  <c:x val="-8.0267000417188154E-3"/>
                  <c:y val="-3.6186499652052888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600"/>
                </a:pPr>
                <a:endParaRPr lang="ja-JP"/>
              </a:p>
            </c:txPr>
            <c:dLblPos val="l"/>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Sheet1!$L$1:$P$1</c:f>
              <c:strCache>
                <c:ptCount val="5"/>
                <c:pt idx="0">
                  <c:v>平成24年</c:v>
                </c:pt>
                <c:pt idx="1">
                  <c:v>平成25年</c:v>
                </c:pt>
                <c:pt idx="2">
                  <c:v>平成26年</c:v>
                </c:pt>
                <c:pt idx="3">
                  <c:v>平成27年</c:v>
                </c:pt>
                <c:pt idx="4">
                  <c:v>平成28年</c:v>
                </c:pt>
              </c:strCache>
            </c:strRef>
          </c:cat>
          <c:val>
            <c:numRef>
              <c:f>Sheet1!$L$3:$P$3</c:f>
              <c:numCache>
                <c:formatCode>0.0%</c:formatCode>
                <c:ptCount val="5"/>
                <c:pt idx="0">
                  <c:v>0.30499999999999999</c:v>
                </c:pt>
                <c:pt idx="1">
                  <c:v>0.29699999999999999</c:v>
                </c:pt>
                <c:pt idx="2">
                  <c:v>0.29799999999999999</c:v>
                </c:pt>
                <c:pt idx="3">
                  <c:v>0.28999999999999998</c:v>
                </c:pt>
                <c:pt idx="4">
                  <c:v>0.28399999999999997</c:v>
                </c:pt>
              </c:numCache>
            </c:numRef>
          </c:val>
          <c:smooth val="0"/>
        </c:ser>
        <c:dLbls>
          <c:showLegendKey val="0"/>
          <c:showVal val="0"/>
          <c:showCatName val="0"/>
          <c:showSerName val="0"/>
          <c:showPercent val="0"/>
          <c:showBubbleSize val="0"/>
        </c:dLbls>
        <c:marker val="1"/>
        <c:smooth val="0"/>
        <c:axId val="59251232"/>
        <c:axId val="58737360"/>
      </c:lineChart>
      <c:catAx>
        <c:axId val="197354600"/>
        <c:scaling>
          <c:orientation val="minMax"/>
        </c:scaling>
        <c:delete val="0"/>
        <c:axPos val="b"/>
        <c:numFmt formatCode="General" sourceLinked="1"/>
        <c:majorTickMark val="out"/>
        <c:minorTickMark val="none"/>
        <c:tickLblPos val="nextTo"/>
        <c:txPr>
          <a:bodyPr/>
          <a:lstStyle/>
          <a:p>
            <a:pPr>
              <a:defRPr sz="1600"/>
            </a:pPr>
            <a:endParaRPr lang="ja-JP"/>
          </a:p>
        </c:txPr>
        <c:crossAx val="198327160"/>
        <c:crosses val="autoZero"/>
        <c:auto val="1"/>
        <c:lblAlgn val="ctr"/>
        <c:lblOffset val="100"/>
        <c:noMultiLvlLbl val="0"/>
      </c:catAx>
      <c:valAx>
        <c:axId val="198327160"/>
        <c:scaling>
          <c:orientation val="minMax"/>
        </c:scaling>
        <c:delete val="0"/>
        <c:axPos val="l"/>
        <c:majorGridlines/>
        <c:numFmt formatCode="General" sourceLinked="1"/>
        <c:majorTickMark val="out"/>
        <c:minorTickMark val="none"/>
        <c:tickLblPos val="nextTo"/>
        <c:txPr>
          <a:bodyPr/>
          <a:lstStyle/>
          <a:p>
            <a:pPr>
              <a:defRPr sz="1600"/>
            </a:pPr>
            <a:endParaRPr lang="ja-JP"/>
          </a:p>
        </c:txPr>
        <c:crossAx val="197354600"/>
        <c:crosses val="autoZero"/>
        <c:crossBetween val="between"/>
      </c:valAx>
      <c:catAx>
        <c:axId val="59251232"/>
        <c:scaling>
          <c:orientation val="minMax"/>
        </c:scaling>
        <c:delete val="1"/>
        <c:axPos val="b"/>
        <c:numFmt formatCode="General" sourceLinked="1"/>
        <c:majorTickMark val="out"/>
        <c:minorTickMark val="none"/>
        <c:tickLblPos val="nextTo"/>
        <c:crossAx val="58737360"/>
        <c:crosses val="autoZero"/>
        <c:auto val="1"/>
        <c:lblAlgn val="ctr"/>
        <c:lblOffset val="100"/>
        <c:noMultiLvlLbl val="0"/>
      </c:catAx>
      <c:valAx>
        <c:axId val="58737360"/>
        <c:scaling>
          <c:orientation val="minMax"/>
          <c:max val="0.5"/>
          <c:min val="0"/>
        </c:scaling>
        <c:delete val="0"/>
        <c:axPos val="r"/>
        <c:numFmt formatCode="0.0%" sourceLinked="1"/>
        <c:majorTickMark val="out"/>
        <c:minorTickMark val="none"/>
        <c:tickLblPos val="nextTo"/>
        <c:txPr>
          <a:bodyPr/>
          <a:lstStyle/>
          <a:p>
            <a:pPr>
              <a:defRPr sz="1600"/>
            </a:pPr>
            <a:endParaRPr lang="ja-JP"/>
          </a:p>
        </c:txPr>
        <c:crossAx val="59251232"/>
        <c:crosses val="max"/>
        <c:crossBetween val="between"/>
      </c:valAx>
    </c:plotArea>
    <c:legend>
      <c:legendPos val="r"/>
      <c:layout>
        <c:manualLayout>
          <c:xMode val="edge"/>
          <c:yMode val="edge"/>
          <c:x val="0.65762137540273302"/>
          <c:y val="1.2527828798243197E-2"/>
          <c:w val="0.14744375737835813"/>
          <c:h val="0.1945252836264946"/>
        </c:manualLayout>
      </c:layout>
      <c:overlay val="0"/>
      <c:spPr>
        <a:ln>
          <a:solidFill>
            <a:schemeClr val="tx1"/>
          </a:solidFill>
        </a:ln>
      </c:sp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3"/>
          </p:nvPr>
        </p:nvSpPr>
        <p:spPr>
          <a:xfrm>
            <a:off x="0" y="9440646"/>
            <a:ext cx="6805625" cy="496967"/>
          </a:xfrm>
          <a:prstGeom prst="rect">
            <a:avLst/>
          </a:prstGeom>
        </p:spPr>
        <p:txBody>
          <a:bodyPr vert="horz" lIns="91440" tIns="45720" rIns="91440" bIns="45720" rtlCol="0" anchor="b"/>
          <a:lstStyle>
            <a:lvl1pPr algn="r">
              <a:defRPr sz="1200"/>
            </a:lvl1pPr>
          </a:lstStyle>
          <a:p>
            <a:pPr algn="ctr"/>
            <a:fld id="{9A8FDA6C-AAB0-40E0-9BFE-2487F4A9360A}" type="slidenum">
              <a:rPr kumimoji="1" lang="ja-JP" altLang="en-US" smtClean="0"/>
              <a:pPr algn="ctr"/>
              <a:t>‹#›</a:t>
            </a:fld>
            <a:endParaRPr kumimoji="1" lang="ja-JP" altLang="en-US"/>
          </a:p>
        </p:txBody>
      </p:sp>
    </p:spTree>
    <p:extLst>
      <p:ext uri="{BB962C8B-B14F-4D97-AF65-F5344CB8AC3E}">
        <p14:creationId xmlns:p14="http://schemas.microsoft.com/office/powerpoint/2010/main" val="241949865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r>
              <a:rPr kumimoji="1" lang="ja-JP" altLang="en-US" smtClean="0"/>
              <a:t>自転車安全利用指導員の活動について</a:t>
            </a:r>
            <a:endParaRPr kumimoji="1" lang="ja-JP" altLang="en-US"/>
          </a:p>
        </p:txBody>
      </p:sp>
      <p:sp>
        <p:nvSpPr>
          <p:cNvPr id="3" name="日付プレースホルダ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5A1F1D80-C276-4A12-BCA6-39FEBF95F39E}" type="datetimeFigureOut">
              <a:rPr kumimoji="1" lang="ja-JP" altLang="en-US" smtClean="0"/>
              <a:pPr/>
              <a:t>2017/12/28</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4C8A8C79-19EC-41DF-BBE2-0359115504F4}" type="slidenum">
              <a:rPr kumimoji="1" lang="ja-JP" altLang="en-US" smtClean="0"/>
              <a:pPr/>
              <a:t>‹#›</a:t>
            </a:fld>
            <a:endParaRPr kumimoji="1" lang="ja-JP" altLang="en-US"/>
          </a:p>
        </p:txBody>
      </p:sp>
    </p:spTree>
    <p:extLst>
      <p:ext uri="{BB962C8B-B14F-4D97-AF65-F5344CB8AC3E}">
        <p14:creationId xmlns:p14="http://schemas.microsoft.com/office/powerpoint/2010/main" val="244992320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334023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bwMode="auto">
          <a:xfrm>
            <a:off x="450850" y="1009650"/>
            <a:ext cx="5862638" cy="43957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4074742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bwMode="auto">
          <a:xfrm>
            <a:off x="450850" y="793750"/>
            <a:ext cx="5765800" cy="43243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6054242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bwMode="auto">
          <a:xfrm>
            <a:off x="450850" y="504825"/>
            <a:ext cx="5983288" cy="4487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 name="ノート プレースホルダー 1"/>
          <p:cNvSpPr>
            <a:spLocks noGrp="1"/>
          </p:cNvSpPr>
          <p:nvPr>
            <p:ph type="body" idx="1"/>
          </p:nvPr>
        </p:nvSpPr>
        <p:spPr>
          <a:xfrm>
            <a:off x="779146" y="5689749"/>
            <a:ext cx="5445760" cy="4472702"/>
          </a:xfrm>
        </p:spPr>
        <p:txBody>
          <a:bodyPr/>
          <a:lstStyle/>
          <a:p>
            <a:endParaRPr kumimoji="1" lang="en-US" altLang="ja-JP" dirty="0" smtClean="0"/>
          </a:p>
        </p:txBody>
      </p:sp>
    </p:spTree>
    <p:extLst>
      <p:ext uri="{BB962C8B-B14F-4D97-AF65-F5344CB8AC3E}">
        <p14:creationId xmlns:p14="http://schemas.microsoft.com/office/powerpoint/2010/main" val="1058286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bwMode="auto">
          <a:xfrm>
            <a:off x="666750" y="865188"/>
            <a:ext cx="5689600" cy="42687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 name="ノート プレースホルダー 1"/>
          <p:cNvSpPr>
            <a:spLocks noGrp="1"/>
          </p:cNvSpPr>
          <p:nvPr>
            <p:ph type="body" idx="1"/>
          </p:nvPr>
        </p:nvSpPr>
        <p:spPr>
          <a:xfrm>
            <a:off x="811312" y="5689749"/>
            <a:ext cx="5445760" cy="4472702"/>
          </a:xfrm>
        </p:spPr>
        <p:txBody>
          <a:bodyPr/>
          <a:lstStyle/>
          <a:p>
            <a:r>
              <a:rPr kumimoji="1" lang="ja-JP" altLang="en-US" dirty="0" smtClean="0"/>
              <a:t>１　まずは、こちらのグラフを見てください。</a:t>
            </a:r>
            <a:endParaRPr kumimoji="1" lang="en-US" altLang="ja-JP" dirty="0" smtClean="0"/>
          </a:p>
          <a:p>
            <a:r>
              <a:rPr kumimoji="1" lang="ja-JP" altLang="en-US" dirty="0" smtClean="0"/>
              <a:t>　平成２４年から平成２８年までの埼玉県の全人身事故件数と自転車事故件数の割合です。</a:t>
            </a:r>
            <a:endParaRPr kumimoji="1" lang="en-US" altLang="ja-JP" dirty="0" smtClean="0"/>
          </a:p>
          <a:p>
            <a:r>
              <a:rPr kumimoji="1" lang="ja-JP" altLang="en-US" dirty="0" smtClean="0"/>
              <a:t>　　全人身交通事故に占める自転車事故の割合は約３割を維持しています。</a:t>
            </a:r>
            <a:endParaRPr kumimoji="1" lang="en-US" altLang="ja-JP" b="0" dirty="0" smtClean="0"/>
          </a:p>
        </p:txBody>
      </p:sp>
    </p:spTree>
    <p:extLst>
      <p:ext uri="{BB962C8B-B14F-4D97-AF65-F5344CB8AC3E}">
        <p14:creationId xmlns:p14="http://schemas.microsoft.com/office/powerpoint/2010/main" val="1661920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bwMode="auto">
          <a:xfrm>
            <a:off x="522288" y="720725"/>
            <a:ext cx="5862637" cy="4397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 name="ノート プレースホルダー 1"/>
          <p:cNvSpPr>
            <a:spLocks noGrp="1"/>
          </p:cNvSpPr>
          <p:nvPr>
            <p:ph type="body" idx="1"/>
          </p:nvPr>
        </p:nvSpPr>
        <p:spPr>
          <a:xfrm>
            <a:off x="667296" y="5761757"/>
            <a:ext cx="5445760" cy="4472702"/>
          </a:xfrm>
        </p:spPr>
        <p:txBody>
          <a:bodyPr/>
          <a:lstStyle/>
          <a:p>
            <a:r>
              <a:rPr kumimoji="1" lang="ja-JP" altLang="en-US" dirty="0" smtClean="0"/>
              <a:t>１　次にこちらのグラフを見てください。</a:t>
            </a:r>
            <a:endParaRPr kumimoji="1" lang="en-US" altLang="ja-JP" dirty="0" smtClean="0"/>
          </a:p>
          <a:p>
            <a:r>
              <a:rPr kumimoji="1" lang="ja-JP" altLang="en-US" dirty="0" smtClean="0"/>
              <a:t>　　埼玉県は人身交通事故に占める自転車事故の割合は平成</a:t>
            </a:r>
            <a:r>
              <a:rPr kumimoji="1" lang="en-US" altLang="ja-JP" dirty="0" smtClean="0"/>
              <a:t>24</a:t>
            </a:r>
            <a:r>
              <a:rPr kumimoji="1" lang="ja-JP" altLang="en-US" dirty="0" smtClean="0"/>
              <a:t>年に</a:t>
            </a:r>
            <a:r>
              <a:rPr kumimoji="1" lang="en-US" altLang="ja-JP" dirty="0" smtClean="0"/>
              <a:t>30.5</a:t>
            </a:r>
            <a:r>
              <a:rPr kumimoji="1" lang="ja-JP" altLang="en-US" dirty="0" smtClean="0"/>
              <a:t>％であり、全国平均では</a:t>
            </a:r>
            <a:r>
              <a:rPr kumimoji="1" lang="en-US" altLang="ja-JP" dirty="0" smtClean="0"/>
              <a:t>19.9</a:t>
            </a:r>
            <a:r>
              <a:rPr kumimoji="1" lang="ja-JP" altLang="en-US" dirty="0" smtClean="0"/>
              <a:t>％でありました。平成</a:t>
            </a:r>
            <a:r>
              <a:rPr kumimoji="1" lang="en-US" altLang="ja-JP" dirty="0" smtClean="0"/>
              <a:t>28</a:t>
            </a:r>
            <a:r>
              <a:rPr kumimoji="1" lang="ja-JP" altLang="en-US" dirty="0" smtClean="0"/>
              <a:t>年に至るまでに</a:t>
            </a:r>
            <a:endParaRPr kumimoji="1" lang="en-US" altLang="ja-JP" dirty="0" smtClean="0"/>
          </a:p>
          <a:p>
            <a:r>
              <a:rPr kumimoji="1" lang="ja-JP" altLang="en-US" dirty="0" smtClean="0"/>
              <a:t>わずかに減少はしているものの、</a:t>
            </a:r>
            <a:r>
              <a:rPr kumimoji="1" lang="ja-JP" altLang="en-US" b="0" dirty="0" smtClean="0"/>
              <a:t>全国平均は約２割であるところ、埼玉県は約３割と高いことが分かります。</a:t>
            </a:r>
            <a:endParaRPr kumimoji="1" lang="en-US" altLang="ja-JP" b="0" dirty="0" smtClean="0"/>
          </a:p>
          <a:p>
            <a:r>
              <a:rPr kumimoji="1" lang="ja-JP" altLang="en-US" dirty="0" smtClean="0"/>
              <a:t>　　</a:t>
            </a:r>
            <a:endParaRPr kumimoji="1" lang="en-US" altLang="ja-JP" dirty="0" smtClean="0"/>
          </a:p>
          <a:p>
            <a:endParaRPr kumimoji="1" lang="en-US" altLang="ja-JP" dirty="0" smtClean="0"/>
          </a:p>
          <a:p>
            <a:endParaRPr kumimoji="1" lang="ja-JP" altLang="en-US" dirty="0"/>
          </a:p>
        </p:txBody>
      </p:sp>
    </p:spTree>
    <p:extLst>
      <p:ext uri="{BB962C8B-B14F-4D97-AF65-F5344CB8AC3E}">
        <p14:creationId xmlns:p14="http://schemas.microsoft.com/office/powerpoint/2010/main" val="4477356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bwMode="auto">
          <a:xfrm>
            <a:off x="450850" y="865188"/>
            <a:ext cx="5957888" cy="44688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11" name="ノート プレースホルダー 2"/>
          <p:cNvSpPr>
            <a:spLocks noGrp="1"/>
          </p:cNvSpPr>
          <p:nvPr>
            <p:ph type="body" idx="1"/>
          </p:nvPr>
        </p:nvSpPr>
        <p:spPr bwMode="auto">
          <a:xfrm>
            <a:off x="779146" y="5977781"/>
            <a:ext cx="5445760" cy="44727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smtClean="0"/>
              <a:t>次に自転車事故に伴う高額賠償事案です。</a:t>
            </a:r>
            <a:endParaRPr lang="en-US" altLang="ja-JP" dirty="0" smtClean="0"/>
          </a:p>
          <a:p>
            <a:pPr eaLnBrk="1" hangingPunct="1">
              <a:spcBef>
                <a:spcPct val="0"/>
              </a:spcBef>
            </a:pPr>
            <a:r>
              <a:rPr lang="ja-JP" altLang="en-US" dirty="0" smtClean="0"/>
              <a:t>最初は、さいたま地裁で判決のでたものです。平成１４年と１５年前のものですが、高校生に対して約３１００万もの損害賠償となっています。</a:t>
            </a:r>
            <a:endParaRPr lang="en-US" altLang="ja-JP" dirty="0" smtClean="0"/>
          </a:p>
          <a:p>
            <a:pPr eaLnBrk="1" hangingPunct="1">
              <a:spcBef>
                <a:spcPct val="0"/>
              </a:spcBef>
            </a:pPr>
            <a:r>
              <a:rPr lang="ja-JP" altLang="en-US" dirty="0" smtClean="0"/>
              <a:t>下の事例については皆さんもご存知かと思いますが、小学生の男児が発生させた死亡事故について、監督責任である母親に対して請求がされたものです。</a:t>
            </a:r>
            <a:endParaRPr lang="en-US" altLang="ja-JP" dirty="0" smtClean="0"/>
          </a:p>
          <a:p>
            <a:pPr eaLnBrk="1" hangingPunct="1">
              <a:spcBef>
                <a:spcPct val="0"/>
              </a:spcBef>
            </a:pPr>
            <a:r>
              <a:rPr lang="ja-JP" altLang="en-US" dirty="0" smtClean="0"/>
              <a:t>　このように自転車事故による損害賠償は、自動車と同じ位置づけとなってきました。</a:t>
            </a:r>
          </a:p>
        </p:txBody>
      </p:sp>
    </p:spTree>
    <p:extLst>
      <p:ext uri="{BB962C8B-B14F-4D97-AF65-F5344CB8AC3E}">
        <p14:creationId xmlns:p14="http://schemas.microsoft.com/office/powerpoint/2010/main" val="32615501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bwMode="auto">
          <a:xfrm>
            <a:off x="523875" y="649288"/>
            <a:ext cx="5983288" cy="44878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51" name="ノート プレースホルダー 2"/>
          <p:cNvSpPr>
            <a:spLocks noGrp="1"/>
          </p:cNvSpPr>
          <p:nvPr>
            <p:ph type="body" idx="1"/>
          </p:nvPr>
        </p:nvSpPr>
        <p:spPr bwMode="auto">
          <a:xfrm>
            <a:off x="779146" y="5476809"/>
            <a:ext cx="5445760" cy="44727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smtClean="0"/>
              <a:t>まずは、条例一部改正の趣旨等について説明</a:t>
            </a:r>
            <a:r>
              <a:rPr lang="ja-JP" altLang="en-US" smtClean="0"/>
              <a:t>します。お手元の配布資料３を参考にしてください。</a:t>
            </a:r>
            <a:endParaRPr lang="ja-JP" altLang="en-US" dirty="0" smtClean="0"/>
          </a:p>
        </p:txBody>
      </p:sp>
    </p:spTree>
    <p:extLst>
      <p:ext uri="{BB962C8B-B14F-4D97-AF65-F5344CB8AC3E}">
        <p14:creationId xmlns:p14="http://schemas.microsoft.com/office/powerpoint/2010/main" val="854546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bwMode="auto">
          <a:xfrm>
            <a:off x="666750" y="649288"/>
            <a:ext cx="5599113" cy="42005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 name="ノート プレースホルダー 1"/>
          <p:cNvSpPr>
            <a:spLocks noGrp="1"/>
          </p:cNvSpPr>
          <p:nvPr>
            <p:ph type="body" idx="1"/>
          </p:nvPr>
        </p:nvSpPr>
        <p:spPr>
          <a:xfrm>
            <a:off x="667296" y="5113685"/>
            <a:ext cx="5445760" cy="4472702"/>
          </a:xfrm>
        </p:spPr>
        <p:txBody>
          <a:bodyPr/>
          <a:lstStyle/>
          <a:p>
            <a:r>
              <a:rPr kumimoji="1" lang="ja-JP" altLang="en-US" dirty="0" smtClean="0"/>
              <a:t>次に、条例で新設された自転車損害保険等への加入義務化について説明していきます。</a:t>
            </a:r>
            <a:endParaRPr kumimoji="1" lang="en-US" altLang="ja-JP" dirty="0" smtClean="0"/>
          </a:p>
          <a:p>
            <a:r>
              <a:rPr kumimoji="1" lang="ja-JP" altLang="en-US" dirty="0" smtClean="0"/>
              <a:t>まずは、第１１条１項ですが、・・・</a:t>
            </a:r>
            <a:endParaRPr kumimoji="1" lang="en-US" altLang="ja-JP" dirty="0" smtClean="0"/>
          </a:p>
          <a:p>
            <a:r>
              <a:rPr kumimoji="1" lang="ja-JP" altLang="en-US" dirty="0" smtClean="0"/>
              <a:t>第２項ですが・・・</a:t>
            </a:r>
            <a:endParaRPr kumimoji="1" lang="en-US" altLang="ja-JP" dirty="0" smtClean="0"/>
          </a:p>
          <a:p>
            <a:r>
              <a:rPr kumimoji="1" lang="ja-JP" altLang="en-US" dirty="0" smtClean="0"/>
              <a:t>第３項は・・・</a:t>
            </a:r>
            <a:endParaRPr kumimoji="1" lang="en-US" altLang="ja-JP" dirty="0" smtClean="0"/>
          </a:p>
          <a:p>
            <a:r>
              <a:rPr kumimoji="1" lang="ja-JP" altLang="en-US" dirty="0" smtClean="0"/>
              <a:t>第４項は・・・</a:t>
            </a:r>
            <a:endParaRPr kumimoji="1" lang="en-US" altLang="ja-JP" dirty="0" smtClean="0"/>
          </a:p>
          <a:p>
            <a:r>
              <a:rPr kumimoji="1" lang="ja-JP" altLang="en-US" dirty="0" smtClean="0"/>
              <a:t>となります。</a:t>
            </a:r>
            <a:endParaRPr kumimoji="1" lang="en-US" altLang="ja-JP" dirty="0" smtClean="0"/>
          </a:p>
        </p:txBody>
      </p:sp>
    </p:spTree>
    <p:extLst>
      <p:ext uri="{BB962C8B-B14F-4D97-AF65-F5344CB8AC3E}">
        <p14:creationId xmlns:p14="http://schemas.microsoft.com/office/powerpoint/2010/main" val="4009629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bwMode="auto">
          <a:xfrm>
            <a:off x="450850" y="504825"/>
            <a:ext cx="5983288" cy="4487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 name="ノート プレースホルダー 1"/>
          <p:cNvSpPr>
            <a:spLocks noGrp="1"/>
          </p:cNvSpPr>
          <p:nvPr>
            <p:ph type="body" idx="1"/>
          </p:nvPr>
        </p:nvSpPr>
        <p:spPr>
          <a:xfrm>
            <a:off x="779146" y="5689749"/>
            <a:ext cx="5445760" cy="4472702"/>
          </a:xfrm>
        </p:spPr>
        <p:txBody>
          <a:bodyPr/>
          <a:lstStyle/>
          <a:p>
            <a:r>
              <a:rPr kumimoji="1" lang="ja-JP" altLang="en-US" dirty="0" smtClean="0"/>
              <a:t>次は、自転車損害保険等に関する情報提供について説明していきます。</a:t>
            </a:r>
            <a:endParaRPr kumimoji="1" lang="en-US" altLang="ja-JP" dirty="0" smtClean="0"/>
          </a:p>
          <a:p>
            <a:r>
              <a:rPr kumimoji="1" lang="ja-JP" altLang="en-US" dirty="0" smtClean="0"/>
              <a:t>まずは、第１２条１項ですが、・・・</a:t>
            </a:r>
            <a:endParaRPr kumimoji="1" lang="en-US" altLang="ja-JP" dirty="0" smtClean="0"/>
          </a:p>
          <a:p>
            <a:r>
              <a:rPr kumimoji="1" lang="ja-JP" altLang="en-US" dirty="0" smtClean="0"/>
              <a:t>第２項ですが・・・</a:t>
            </a:r>
            <a:endParaRPr kumimoji="1" lang="en-US" altLang="ja-JP" dirty="0" smtClean="0"/>
          </a:p>
          <a:p>
            <a:r>
              <a:rPr kumimoji="1" lang="ja-JP" altLang="en-US" dirty="0" smtClean="0"/>
              <a:t>第３項は・・・</a:t>
            </a:r>
            <a:endParaRPr kumimoji="1" lang="en-US" altLang="ja-JP" dirty="0" smtClean="0"/>
          </a:p>
          <a:p>
            <a:r>
              <a:rPr kumimoji="1" lang="ja-JP" altLang="en-US" dirty="0" smtClean="0"/>
              <a:t>となります。</a:t>
            </a:r>
            <a:endParaRPr kumimoji="1" lang="en-US" altLang="ja-JP" dirty="0" smtClean="0"/>
          </a:p>
        </p:txBody>
      </p:sp>
    </p:spTree>
    <p:extLst>
      <p:ext uri="{BB962C8B-B14F-4D97-AF65-F5344CB8AC3E}">
        <p14:creationId xmlns:p14="http://schemas.microsoft.com/office/powerpoint/2010/main" val="24904767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bwMode="auto">
          <a:xfrm>
            <a:off x="523875" y="649288"/>
            <a:ext cx="5983288" cy="44878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51" name="ノート プレースホルダー 2"/>
          <p:cNvSpPr>
            <a:spLocks noGrp="1"/>
          </p:cNvSpPr>
          <p:nvPr>
            <p:ph type="body" idx="1"/>
          </p:nvPr>
        </p:nvSpPr>
        <p:spPr bwMode="auto">
          <a:xfrm>
            <a:off x="779146" y="5476809"/>
            <a:ext cx="5445760" cy="44727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smtClean="0"/>
              <a:t>改正となった部分につきまして表としました。少し字が小さくて済みません。資料３の末尾にも添付されているので参考としてください。</a:t>
            </a:r>
          </a:p>
        </p:txBody>
      </p:sp>
    </p:spTree>
    <p:extLst>
      <p:ext uri="{BB962C8B-B14F-4D97-AF65-F5344CB8AC3E}">
        <p14:creationId xmlns:p14="http://schemas.microsoft.com/office/powerpoint/2010/main" val="2568263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bwMode="auto">
          <a:xfrm>
            <a:off x="595313" y="649288"/>
            <a:ext cx="5573712" cy="41814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 name="ノート プレースホルダー 1"/>
          <p:cNvSpPr>
            <a:spLocks noGrp="1"/>
          </p:cNvSpPr>
          <p:nvPr>
            <p:ph type="body" idx="1"/>
          </p:nvPr>
        </p:nvSpPr>
        <p:spPr/>
        <p:txBody>
          <a:bodyPr/>
          <a:lstStyle/>
          <a:p>
            <a:r>
              <a:rPr kumimoji="1" lang="ja-JP" altLang="en-US" dirty="0" smtClean="0"/>
              <a:t>続いて、今回の改正について疑問に思うところをいくつか説明します。</a:t>
            </a:r>
            <a:endParaRPr kumimoji="1" lang="ja-JP" altLang="en-US" dirty="0"/>
          </a:p>
        </p:txBody>
      </p:sp>
    </p:spTree>
    <p:extLst>
      <p:ext uri="{BB962C8B-B14F-4D97-AF65-F5344CB8AC3E}">
        <p14:creationId xmlns:p14="http://schemas.microsoft.com/office/powerpoint/2010/main" val="2181663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1400BD6-837F-4EBA-9073-0A76BF8BF905}" type="datetime1">
              <a:rPr kumimoji="1" lang="ja-JP" altLang="en-US" smtClean="0"/>
              <a:t>2017/12/28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D67E60-7438-4FF8-BF5F-678B33B5C46A}" type="slidenum">
              <a:rPr kumimoji="1" lang="ja-JP" altLang="en-US" smtClean="0"/>
              <a:pPr/>
              <a:t>‹#›</a:t>
            </a:fld>
            <a:endParaRPr kumimoji="1" lang="ja-JP" altLang="en-US"/>
          </a:p>
        </p:txBody>
      </p:sp>
    </p:spTree>
    <p:extLst>
      <p:ext uri="{BB962C8B-B14F-4D97-AF65-F5344CB8AC3E}">
        <p14:creationId xmlns:p14="http://schemas.microsoft.com/office/powerpoint/2010/main" val="291749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913DB85-65FD-49BD-8E08-05344B65D5CC}" type="datetime1">
              <a:rPr kumimoji="1" lang="ja-JP" altLang="en-US" smtClean="0"/>
              <a:t>2017/12/28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D67E60-7438-4FF8-BF5F-678B33B5C46A}" type="slidenum">
              <a:rPr kumimoji="1" lang="ja-JP" altLang="en-US" smtClean="0"/>
              <a:pPr/>
              <a:t>‹#›</a:t>
            </a:fld>
            <a:endParaRPr kumimoji="1" lang="ja-JP" altLang="en-US"/>
          </a:p>
        </p:txBody>
      </p:sp>
    </p:spTree>
    <p:extLst>
      <p:ext uri="{BB962C8B-B14F-4D97-AF65-F5344CB8AC3E}">
        <p14:creationId xmlns:p14="http://schemas.microsoft.com/office/powerpoint/2010/main" val="318772111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913DB85-65FD-49BD-8E08-05344B65D5CC}" type="datetime1">
              <a:rPr kumimoji="1" lang="ja-JP" altLang="en-US" smtClean="0"/>
              <a:t>2017/12/28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D67E60-7438-4FF8-BF5F-678B33B5C46A}" type="slidenum">
              <a:rPr kumimoji="1" lang="ja-JP" altLang="en-US" smtClean="0"/>
              <a:pPr/>
              <a:t>‹#›</a:t>
            </a:fld>
            <a:endParaRPr kumimoji="1" lang="ja-JP" altLang="en-US"/>
          </a:p>
        </p:txBody>
      </p:sp>
    </p:spTree>
    <p:extLst>
      <p:ext uri="{BB962C8B-B14F-4D97-AF65-F5344CB8AC3E}">
        <p14:creationId xmlns:p14="http://schemas.microsoft.com/office/powerpoint/2010/main" val="680286634"/>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A381A-84B7-4AEF-80D9-796DAC87AD02}" type="datetime1">
              <a:rPr kumimoji="1" lang="ja-JP" altLang="en-US" smtClean="0"/>
              <a:t>2017/12/28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D67E60-7438-4FF8-BF5F-678B33B5C46A}" type="slidenum">
              <a:rPr kumimoji="1" lang="ja-JP" altLang="en-US" smtClean="0"/>
              <a:pPr/>
              <a:t>‹#›</a:t>
            </a:fld>
            <a:endParaRPr kumimoji="1" lang="ja-JP" altLang="en-US"/>
          </a:p>
        </p:txBody>
      </p:sp>
    </p:spTree>
    <p:extLst>
      <p:ext uri="{BB962C8B-B14F-4D97-AF65-F5344CB8AC3E}">
        <p14:creationId xmlns:p14="http://schemas.microsoft.com/office/powerpoint/2010/main" val="801992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F888335-321F-4B03-83DC-7F3AC0794F00}" type="datetime1">
              <a:rPr kumimoji="1" lang="ja-JP" altLang="en-US" smtClean="0"/>
              <a:t>2017/12/28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D67E60-7438-4FF8-BF5F-678B33B5C46A}" type="slidenum">
              <a:rPr kumimoji="1" lang="ja-JP" altLang="en-US" smtClean="0"/>
              <a:pPr/>
              <a:t>‹#›</a:t>
            </a:fld>
            <a:endParaRPr kumimoji="1" lang="ja-JP" altLang="en-US"/>
          </a:p>
        </p:txBody>
      </p:sp>
    </p:spTree>
    <p:extLst>
      <p:ext uri="{BB962C8B-B14F-4D97-AF65-F5344CB8AC3E}">
        <p14:creationId xmlns:p14="http://schemas.microsoft.com/office/powerpoint/2010/main" val="341625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A9A6DC5-8603-4BD4-9752-E820A53F9140}" type="datetime1">
              <a:rPr kumimoji="1" lang="ja-JP" altLang="en-US" smtClean="0"/>
              <a:t>2017/12/28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D67E60-7438-4FF8-BF5F-678B33B5C46A}" type="slidenum">
              <a:rPr kumimoji="1" lang="ja-JP" altLang="en-US" smtClean="0"/>
              <a:pPr/>
              <a:t>‹#›</a:t>
            </a:fld>
            <a:endParaRPr kumimoji="1" lang="ja-JP" altLang="en-US"/>
          </a:p>
        </p:txBody>
      </p:sp>
    </p:spTree>
    <p:extLst>
      <p:ext uri="{BB962C8B-B14F-4D97-AF65-F5344CB8AC3E}">
        <p14:creationId xmlns:p14="http://schemas.microsoft.com/office/powerpoint/2010/main" val="906942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1B1D7EB-09F2-435C-9740-34EAFE6F5B26}" type="datetime1">
              <a:rPr kumimoji="1" lang="ja-JP" altLang="en-US" smtClean="0"/>
              <a:t>2017/12/28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ED67E60-7438-4FF8-BF5F-678B33B5C46A}" type="slidenum">
              <a:rPr kumimoji="1" lang="ja-JP" altLang="en-US" smtClean="0"/>
              <a:pPr/>
              <a:t>‹#›</a:t>
            </a:fld>
            <a:endParaRPr kumimoji="1" lang="ja-JP" altLang="en-US"/>
          </a:p>
        </p:txBody>
      </p:sp>
    </p:spTree>
    <p:extLst>
      <p:ext uri="{BB962C8B-B14F-4D97-AF65-F5344CB8AC3E}">
        <p14:creationId xmlns:p14="http://schemas.microsoft.com/office/powerpoint/2010/main" val="1847333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7EB4562-C372-479D-B003-18C9B273CB27}" type="datetime1">
              <a:rPr kumimoji="1" lang="ja-JP" altLang="en-US" smtClean="0"/>
              <a:t>2017/12/28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ED67E60-7438-4FF8-BF5F-678B33B5C46A}" type="slidenum">
              <a:rPr kumimoji="1" lang="ja-JP" altLang="en-US" smtClean="0"/>
              <a:pPr/>
              <a:t>‹#›</a:t>
            </a:fld>
            <a:endParaRPr kumimoji="1" lang="ja-JP" altLang="en-US"/>
          </a:p>
        </p:txBody>
      </p:sp>
    </p:spTree>
    <p:extLst>
      <p:ext uri="{BB962C8B-B14F-4D97-AF65-F5344CB8AC3E}">
        <p14:creationId xmlns:p14="http://schemas.microsoft.com/office/powerpoint/2010/main" val="4044892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9F6E5A9-6308-45EB-9B1E-4B68ADBF5011}" type="datetime1">
              <a:rPr kumimoji="1" lang="ja-JP" altLang="en-US" smtClean="0"/>
              <a:t>2017/12/28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ED67E60-7438-4FF8-BF5F-678B33B5C46A}" type="slidenum">
              <a:rPr kumimoji="1" lang="ja-JP" altLang="en-US" smtClean="0"/>
              <a:pPr/>
              <a:t>‹#›</a:t>
            </a:fld>
            <a:endParaRPr kumimoji="1" lang="ja-JP" altLang="en-US"/>
          </a:p>
        </p:txBody>
      </p:sp>
    </p:spTree>
    <p:extLst>
      <p:ext uri="{BB962C8B-B14F-4D97-AF65-F5344CB8AC3E}">
        <p14:creationId xmlns:p14="http://schemas.microsoft.com/office/powerpoint/2010/main" val="2795663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913DB85-65FD-49BD-8E08-05344B65D5CC}" type="datetime1">
              <a:rPr kumimoji="1" lang="ja-JP" altLang="en-US" smtClean="0"/>
              <a:t>2017/12/28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D67E60-7438-4FF8-BF5F-678B33B5C46A}" type="slidenum">
              <a:rPr kumimoji="1" lang="ja-JP" altLang="en-US" smtClean="0"/>
              <a:pPr/>
              <a:t>‹#›</a:t>
            </a:fld>
            <a:endParaRPr kumimoji="1" lang="ja-JP" altLang="en-US"/>
          </a:p>
        </p:txBody>
      </p:sp>
    </p:spTree>
    <p:extLst>
      <p:ext uri="{BB962C8B-B14F-4D97-AF65-F5344CB8AC3E}">
        <p14:creationId xmlns:p14="http://schemas.microsoft.com/office/powerpoint/2010/main" val="2038520264"/>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DF0B6B8-331D-4004-84E7-35D3C72C2ABF}" type="datetime1">
              <a:rPr kumimoji="1" lang="ja-JP" altLang="en-US" smtClean="0"/>
              <a:t>2017/12/28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D67E60-7438-4FF8-BF5F-678B33B5C46A}" type="slidenum">
              <a:rPr kumimoji="1" lang="ja-JP" altLang="en-US" smtClean="0"/>
              <a:pPr/>
              <a:t>‹#›</a:t>
            </a:fld>
            <a:endParaRPr kumimoji="1" lang="ja-JP" altLang="en-US"/>
          </a:p>
        </p:txBody>
      </p:sp>
    </p:spTree>
    <p:extLst>
      <p:ext uri="{BB962C8B-B14F-4D97-AF65-F5344CB8AC3E}">
        <p14:creationId xmlns:p14="http://schemas.microsoft.com/office/powerpoint/2010/main" val="2581901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13DB85-65FD-49BD-8E08-05344B65D5CC}" type="datetime1">
              <a:rPr kumimoji="1" lang="ja-JP" altLang="en-US" smtClean="0"/>
              <a:t>2017/12/28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D67E60-7438-4FF8-BF5F-678B33B5C46A}" type="slidenum">
              <a:rPr kumimoji="1" lang="ja-JP" altLang="en-US" smtClean="0"/>
              <a:pPr/>
              <a:t>‹#›</a:t>
            </a:fld>
            <a:endParaRPr kumimoji="1" lang="ja-JP" altLang="en-US"/>
          </a:p>
        </p:txBody>
      </p:sp>
    </p:spTree>
    <p:extLst>
      <p:ext uri="{BB962C8B-B14F-4D97-AF65-F5344CB8AC3E}">
        <p14:creationId xmlns:p14="http://schemas.microsoft.com/office/powerpoint/2010/main" val="47097719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323528" y="404664"/>
            <a:ext cx="8686800" cy="1034752"/>
          </a:xfrm>
        </p:spPr>
        <p:txBody>
          <a:bodyPr>
            <a:normAutofit/>
          </a:bodyPr>
          <a:lstStyle/>
          <a:p>
            <a:r>
              <a:rPr kumimoji="1" lang="ja-JP" altLang="en-US" sz="4800" dirty="0" smtClean="0">
                <a:solidFill>
                  <a:srgbClr val="C00000"/>
                </a:solidFill>
              </a:rPr>
              <a:t>埼玉県自転車の安全な利用の　促進に関する条例の一部改正</a:t>
            </a:r>
            <a:endParaRPr kumimoji="1" lang="ja-JP" altLang="en-US" sz="4800" dirty="0">
              <a:solidFill>
                <a:srgbClr val="C00000"/>
              </a:solidFill>
            </a:endParaRPr>
          </a:p>
        </p:txBody>
      </p:sp>
      <p:sp>
        <p:nvSpPr>
          <p:cNvPr id="11" name="タイトル 3"/>
          <p:cNvSpPr txBox="1">
            <a:spLocks/>
          </p:cNvSpPr>
          <p:nvPr/>
        </p:nvSpPr>
        <p:spPr>
          <a:xfrm>
            <a:off x="323528" y="5823248"/>
            <a:ext cx="8686800" cy="1034752"/>
          </a:xfrm>
          <a:prstGeom prst="rect">
            <a:avLst/>
          </a:prstGeom>
          <a:effectLst>
            <a:softEdge rad="12700"/>
          </a:effectLst>
        </p:spPr>
        <p:txBody>
          <a:bodyPr vert="horz"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4400" kern="0" dirty="0" smtClean="0">
                <a:solidFill>
                  <a:srgbClr val="C00000"/>
                </a:solidFill>
                <a:effectLst>
                  <a:glow rad="101600">
                    <a:schemeClr val="bg2">
                      <a:tint val="20000"/>
                      <a:alpha val="60000"/>
                    </a:schemeClr>
                  </a:glow>
                  <a:outerShdw blurRad="50800" dist="50800" dir="2700000" algn="tl" rotWithShape="0">
                    <a:srgbClr val="000000">
                      <a:alpha val="43137"/>
                    </a:srgbClr>
                  </a:outerShdw>
                </a:effectLst>
                <a:latin typeface="+mj-lt"/>
                <a:ea typeface="+mj-ea"/>
                <a:cs typeface="+mj-cs"/>
              </a:rPr>
              <a:t>埼玉県　防犯・交通安全課</a:t>
            </a:r>
            <a:endParaRPr kumimoji="1" lang="ja-JP" altLang="en-US" sz="4400" b="0" i="0" u="none" strike="noStrike" kern="0" cap="none" spc="0" normalizeH="0" baseline="0" noProof="0" dirty="0">
              <a:ln>
                <a:noFill/>
              </a:ln>
              <a:solidFill>
                <a:srgbClr val="C00000"/>
              </a:solidFill>
              <a:effectLst>
                <a:glow rad="101600">
                  <a:schemeClr val="bg2">
                    <a:tint val="20000"/>
                    <a:alpha val="60000"/>
                  </a:schemeClr>
                </a:glow>
                <a:outerShdw blurRad="50800" dist="50800" dir="2700000" algn="tl" rotWithShape="0">
                  <a:srgbClr val="000000">
                    <a:alpha val="43137"/>
                  </a:srgbClr>
                </a:outerShdw>
              </a:effectLst>
              <a:uLnTx/>
              <a:uFillTx/>
              <a:latin typeface="+mj-lt"/>
              <a:ea typeface="+mj-ea"/>
              <a:cs typeface="+mj-cs"/>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2116" y="1897199"/>
            <a:ext cx="5529624" cy="3939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319340" y="1628800"/>
            <a:ext cx="8640763" cy="1405198"/>
          </a:xfrm>
          <a:prstGeom prst="rect">
            <a:avLst/>
          </a:prstGeom>
          <a:solidFill>
            <a:schemeClr val="accent1">
              <a:lumMod val="20000"/>
              <a:lumOff val="80000"/>
            </a:schemeClr>
          </a:solid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anchor="t"/>
          <a:lstStyle/>
          <a:p>
            <a:pPr fontAlgn="auto">
              <a:spcBef>
                <a:spcPts val="0"/>
              </a:spcBef>
              <a:spcAft>
                <a:spcPts val="0"/>
              </a:spcAft>
              <a:defRPr/>
            </a:pPr>
            <a:r>
              <a:rPr lang="ja-JP" altLang="en-US" sz="2400" dirty="0" smtClean="0">
                <a:solidFill>
                  <a:schemeClr val="tx1"/>
                </a:solidFill>
              </a:rPr>
              <a:t>●</a:t>
            </a:r>
            <a:r>
              <a:rPr lang="ja-JP" altLang="en-US" sz="2400" dirty="0">
                <a:solidFill>
                  <a:schemeClr val="tx1"/>
                </a:solidFill>
              </a:rPr>
              <a:t>　</a:t>
            </a:r>
            <a:r>
              <a:rPr lang="ja-JP" altLang="en-US" sz="2400" b="1" dirty="0" smtClean="0">
                <a:solidFill>
                  <a:schemeClr val="tx1"/>
                </a:solidFill>
              </a:rPr>
              <a:t>自転車には登録制度がないため、所有状況を把握することが　</a:t>
            </a:r>
            <a:endParaRPr lang="en-US" altLang="ja-JP" sz="2400" b="1" dirty="0" smtClean="0">
              <a:solidFill>
                <a:schemeClr val="tx1"/>
              </a:solidFill>
            </a:endParaRPr>
          </a:p>
          <a:p>
            <a:pPr fontAlgn="auto">
              <a:spcBef>
                <a:spcPts val="0"/>
              </a:spcBef>
              <a:spcAft>
                <a:spcPts val="0"/>
              </a:spcAft>
              <a:defRPr/>
            </a:pPr>
            <a:r>
              <a:rPr lang="ja-JP" altLang="en-US" sz="2400" b="1" dirty="0">
                <a:solidFill>
                  <a:schemeClr val="tx1"/>
                </a:solidFill>
              </a:rPr>
              <a:t>　</a:t>
            </a:r>
            <a:r>
              <a:rPr lang="ja-JP" altLang="en-US" sz="2400" b="1" dirty="0" smtClean="0">
                <a:solidFill>
                  <a:schemeClr val="tx1"/>
                </a:solidFill>
              </a:rPr>
              <a:t>難しく、取締りも困難であるため規定はしていない。</a:t>
            </a:r>
            <a:endParaRPr lang="en-US" altLang="ja-JP" sz="2400" b="1" dirty="0" smtClean="0">
              <a:solidFill>
                <a:schemeClr val="tx1"/>
              </a:solidFill>
            </a:endParaRPr>
          </a:p>
          <a:p>
            <a:pPr fontAlgn="auto">
              <a:spcBef>
                <a:spcPts val="0"/>
              </a:spcBef>
              <a:spcAft>
                <a:spcPts val="0"/>
              </a:spcAft>
              <a:defRPr/>
            </a:pPr>
            <a:r>
              <a:rPr lang="ja-JP" altLang="en-US" sz="2400" b="1" dirty="0" smtClean="0">
                <a:solidFill>
                  <a:schemeClr val="tx1"/>
                </a:solidFill>
              </a:rPr>
              <a:t>●　義務化されている各自治体においても罰則規定はない。</a:t>
            </a:r>
            <a:endParaRPr lang="en-US" altLang="ja-JP" sz="2400" b="1" dirty="0">
              <a:solidFill>
                <a:schemeClr val="tx1"/>
              </a:solidFill>
            </a:endParaRPr>
          </a:p>
          <a:p>
            <a:pPr fontAlgn="auto">
              <a:spcBef>
                <a:spcPts val="0"/>
              </a:spcBef>
              <a:spcAft>
                <a:spcPts val="0"/>
              </a:spcAft>
              <a:defRPr/>
            </a:pPr>
            <a:endParaRPr lang="ja-JP" altLang="en-US" sz="2400" b="1" dirty="0">
              <a:solidFill>
                <a:schemeClr val="tx1"/>
              </a:solidFill>
            </a:endParaRPr>
          </a:p>
        </p:txBody>
      </p:sp>
      <p:sp>
        <p:nvSpPr>
          <p:cNvPr id="9" name="正方形/長方形 8"/>
          <p:cNvSpPr/>
          <p:nvPr/>
        </p:nvSpPr>
        <p:spPr>
          <a:xfrm>
            <a:off x="323850" y="4221088"/>
            <a:ext cx="8640763" cy="2142514"/>
          </a:xfrm>
          <a:prstGeom prst="rect">
            <a:avLst/>
          </a:prstGeom>
          <a:solidFill>
            <a:schemeClr val="accent1">
              <a:lumMod val="20000"/>
              <a:lumOff val="80000"/>
            </a:schemeClr>
          </a:solid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ja-JP" altLang="en-US" sz="2400" b="1" dirty="0" smtClean="0">
                <a:solidFill>
                  <a:schemeClr val="tx1"/>
                </a:solidFill>
                <a:latin typeface="ＭＳ ゴシック" pitchFamily="49" charset="-128"/>
                <a:ea typeface="ＭＳ ゴシック" pitchFamily="49" charset="-128"/>
              </a:rPr>
              <a:t>●　個人で加入する賠償責任保険は、個人の日常生活におけ　</a:t>
            </a:r>
            <a:endParaRPr lang="en-US" altLang="ja-JP" sz="2400" b="1" dirty="0" smtClean="0">
              <a:solidFill>
                <a:schemeClr val="tx1"/>
              </a:solidFill>
              <a:latin typeface="ＭＳ ゴシック" pitchFamily="49" charset="-128"/>
              <a:ea typeface="ＭＳ ゴシック" pitchFamily="49" charset="-128"/>
            </a:endParaRPr>
          </a:p>
          <a:p>
            <a:pPr fontAlgn="auto">
              <a:spcBef>
                <a:spcPts val="0"/>
              </a:spcBef>
              <a:spcAft>
                <a:spcPts val="0"/>
              </a:spcAft>
              <a:defRPr/>
            </a:pPr>
            <a:r>
              <a:rPr lang="ja-JP" altLang="en-US" sz="2400" b="1" dirty="0">
                <a:solidFill>
                  <a:schemeClr val="tx1"/>
                </a:solidFill>
                <a:latin typeface="ＭＳ ゴシック" pitchFamily="49" charset="-128"/>
                <a:ea typeface="ＭＳ ゴシック" pitchFamily="49" charset="-128"/>
              </a:rPr>
              <a:t>　</a:t>
            </a:r>
            <a:r>
              <a:rPr lang="ja-JP" altLang="en-US" sz="2400" b="1" dirty="0" err="1" smtClean="0">
                <a:solidFill>
                  <a:schemeClr val="tx1"/>
                </a:solidFill>
                <a:latin typeface="ＭＳ ゴシック" pitchFamily="49" charset="-128"/>
                <a:ea typeface="ＭＳ ゴシック" pitchFamily="49" charset="-128"/>
              </a:rPr>
              <a:t>る</a:t>
            </a:r>
            <a:r>
              <a:rPr lang="ja-JP" altLang="en-US" sz="2400" b="1" dirty="0" smtClean="0">
                <a:solidFill>
                  <a:schemeClr val="tx1"/>
                </a:solidFill>
                <a:latin typeface="ＭＳ ゴシック" pitchFamily="49" charset="-128"/>
                <a:ea typeface="ＭＳ ゴシック" pitchFamily="49" charset="-128"/>
              </a:rPr>
              <a:t>事故等に対応しているため、業務として使用している際</a:t>
            </a:r>
            <a:endParaRPr lang="en-US" altLang="ja-JP" sz="2400" b="1" dirty="0" smtClean="0">
              <a:solidFill>
                <a:schemeClr val="tx1"/>
              </a:solidFill>
              <a:latin typeface="ＭＳ ゴシック" pitchFamily="49" charset="-128"/>
              <a:ea typeface="ＭＳ ゴシック" pitchFamily="49" charset="-128"/>
            </a:endParaRPr>
          </a:p>
          <a:p>
            <a:pPr fontAlgn="auto">
              <a:spcBef>
                <a:spcPts val="0"/>
              </a:spcBef>
              <a:spcAft>
                <a:spcPts val="0"/>
              </a:spcAft>
              <a:defRPr/>
            </a:pPr>
            <a:r>
              <a:rPr lang="ja-JP" altLang="en-US" sz="2400" b="1" dirty="0">
                <a:solidFill>
                  <a:schemeClr val="tx1"/>
                </a:solidFill>
                <a:latin typeface="ＭＳ ゴシック" pitchFamily="49" charset="-128"/>
                <a:ea typeface="ＭＳ ゴシック" pitchFamily="49" charset="-128"/>
              </a:rPr>
              <a:t>　</a:t>
            </a:r>
            <a:r>
              <a:rPr lang="ja-JP" altLang="en-US" sz="2400" b="1" dirty="0" smtClean="0">
                <a:solidFill>
                  <a:schemeClr val="tx1"/>
                </a:solidFill>
                <a:latin typeface="ＭＳ ゴシック" pitchFamily="49" charset="-128"/>
                <a:ea typeface="ＭＳ ゴシック" pitchFamily="49" charset="-128"/>
              </a:rPr>
              <a:t>に怪我をさせた場合には対応していない。よって業務上の</a:t>
            </a:r>
            <a:endParaRPr lang="en-US" altLang="ja-JP" sz="2400" b="1" dirty="0" smtClean="0">
              <a:solidFill>
                <a:schemeClr val="tx1"/>
              </a:solidFill>
              <a:latin typeface="ＭＳ ゴシック" pitchFamily="49" charset="-128"/>
              <a:ea typeface="ＭＳ ゴシック" pitchFamily="49" charset="-128"/>
            </a:endParaRPr>
          </a:p>
          <a:p>
            <a:pPr fontAlgn="auto">
              <a:spcBef>
                <a:spcPts val="0"/>
              </a:spcBef>
              <a:spcAft>
                <a:spcPts val="0"/>
              </a:spcAft>
              <a:defRPr/>
            </a:pPr>
            <a:r>
              <a:rPr lang="ja-JP" altLang="en-US" sz="2400" b="1" dirty="0">
                <a:solidFill>
                  <a:schemeClr val="tx1"/>
                </a:solidFill>
                <a:latin typeface="ＭＳ ゴシック" pitchFamily="49" charset="-128"/>
                <a:ea typeface="ＭＳ ゴシック" pitchFamily="49" charset="-128"/>
              </a:rPr>
              <a:t>　</a:t>
            </a:r>
            <a:r>
              <a:rPr lang="ja-JP" altLang="en-US" sz="2400" b="1" dirty="0" smtClean="0">
                <a:solidFill>
                  <a:schemeClr val="tx1"/>
                </a:solidFill>
                <a:latin typeface="ＭＳ ゴシック" pitchFamily="49" charset="-128"/>
                <a:ea typeface="ＭＳ ゴシック" pitchFamily="49" charset="-128"/>
              </a:rPr>
              <a:t>賠償事故を補償するためには、施設賠償責任保険への加入　</a:t>
            </a:r>
            <a:endParaRPr lang="en-US" altLang="ja-JP" sz="2400" b="1" dirty="0" smtClean="0">
              <a:solidFill>
                <a:schemeClr val="tx1"/>
              </a:solidFill>
              <a:latin typeface="ＭＳ ゴシック" pitchFamily="49" charset="-128"/>
              <a:ea typeface="ＭＳ ゴシック" pitchFamily="49" charset="-128"/>
            </a:endParaRPr>
          </a:p>
          <a:p>
            <a:pPr fontAlgn="auto">
              <a:spcBef>
                <a:spcPts val="0"/>
              </a:spcBef>
              <a:spcAft>
                <a:spcPts val="0"/>
              </a:spcAft>
              <a:defRPr/>
            </a:pPr>
            <a:r>
              <a:rPr lang="ja-JP" altLang="en-US" sz="2400" b="1" dirty="0">
                <a:solidFill>
                  <a:schemeClr val="tx1"/>
                </a:solidFill>
                <a:latin typeface="ＭＳ ゴシック" pitchFamily="49" charset="-128"/>
                <a:ea typeface="ＭＳ ゴシック" pitchFamily="49" charset="-128"/>
              </a:rPr>
              <a:t>　</a:t>
            </a:r>
            <a:r>
              <a:rPr lang="ja-JP" altLang="en-US" sz="2400" b="1" dirty="0" smtClean="0">
                <a:solidFill>
                  <a:schemeClr val="tx1"/>
                </a:solidFill>
                <a:latin typeface="ＭＳ ゴシック" pitchFamily="49" charset="-128"/>
                <a:ea typeface="ＭＳ ゴシック" pitchFamily="49" charset="-128"/>
              </a:rPr>
              <a:t>が必要であるため事業者に対しても義務付けした。</a:t>
            </a:r>
            <a:endParaRPr lang="en-US" altLang="ja-JP" sz="2400" b="1" dirty="0">
              <a:solidFill>
                <a:schemeClr val="tx1"/>
              </a:solidFill>
              <a:latin typeface="ＭＳ ゴシック" pitchFamily="49" charset="-128"/>
              <a:ea typeface="ＭＳ ゴシック" pitchFamily="49" charset="-128"/>
            </a:endParaRPr>
          </a:p>
        </p:txBody>
      </p:sp>
      <p:sp>
        <p:nvSpPr>
          <p:cNvPr id="3" name="角丸四角形 2"/>
          <p:cNvSpPr/>
          <p:nvPr/>
        </p:nvSpPr>
        <p:spPr bwMode="auto">
          <a:xfrm>
            <a:off x="323850" y="1046119"/>
            <a:ext cx="4397124" cy="567183"/>
          </a:xfrm>
          <a:prstGeom prst="roundRect">
            <a:avLst>
              <a:gd name="adj" fmla="val 9265"/>
            </a:avLst>
          </a:prstGeom>
          <a:solidFill>
            <a:schemeClr val="accent1">
              <a:lumMod val="75000"/>
            </a:schemeClr>
          </a:solidFill>
          <a:ln w="25400" cap="flat" cmpd="sng" algn="ctr">
            <a:solidFill>
              <a:srgbClr val="558ED5"/>
            </a:solidFill>
            <a:prstDash val="solid"/>
            <a:round/>
            <a:headEnd type="none" w="med" len="med"/>
            <a:tailEnd type="none" w="med" len="med"/>
          </a:ln>
          <a:effectLst/>
        </p:spPr>
        <p:txBody>
          <a:bodyPr/>
          <a:lstStyle/>
          <a:p>
            <a:pPr fontAlgn="auto">
              <a:spcBef>
                <a:spcPts val="0"/>
              </a:spcBef>
              <a:spcAft>
                <a:spcPts val="0"/>
              </a:spcAft>
              <a:defRPr/>
            </a:pPr>
            <a:r>
              <a:rPr lang="ja-JP" altLang="en-US" sz="3200" b="1" dirty="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罰則規定</a:t>
            </a:r>
            <a:r>
              <a:rPr lang="ja-JP" altLang="en-US" sz="3200" b="1" dirty="0" smtClean="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はあるのか？</a:t>
            </a:r>
            <a:endParaRPr lang="ja-JP" altLang="en-US" sz="3200" b="1" dirty="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p:txBody>
      </p:sp>
      <p:sp>
        <p:nvSpPr>
          <p:cNvPr id="4" name="角丸四角形 3"/>
          <p:cNvSpPr/>
          <p:nvPr/>
        </p:nvSpPr>
        <p:spPr bwMode="auto">
          <a:xfrm>
            <a:off x="319340" y="3534441"/>
            <a:ext cx="5692820" cy="655651"/>
          </a:xfrm>
          <a:prstGeom prst="roundRect">
            <a:avLst>
              <a:gd name="adj" fmla="val 9265"/>
            </a:avLst>
          </a:prstGeom>
          <a:solidFill>
            <a:schemeClr val="accent1">
              <a:lumMod val="75000"/>
            </a:schemeClr>
          </a:solidFill>
          <a:ln w="25400" cap="flat" cmpd="sng" algn="ctr">
            <a:solidFill>
              <a:srgbClr val="558ED5"/>
            </a:solidFill>
            <a:prstDash val="solid"/>
            <a:round/>
            <a:headEnd type="none" w="med" len="med"/>
            <a:tailEnd type="none" w="med" len="med"/>
          </a:ln>
          <a:effectLst/>
        </p:spPr>
        <p:txBody>
          <a:bodyPr/>
          <a:lstStyle/>
          <a:p>
            <a:pPr fontAlgn="auto">
              <a:spcBef>
                <a:spcPts val="0"/>
              </a:spcBef>
              <a:spcAft>
                <a:spcPts val="0"/>
              </a:spcAft>
              <a:defRPr/>
            </a:pPr>
            <a:r>
              <a:rPr lang="ja-JP" altLang="en-US" sz="3200" b="1" dirty="0" smtClean="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事業者への義務付けはなぜ？</a:t>
            </a:r>
            <a:endParaRPr lang="ja-JP" altLang="en-US" sz="3200" b="1" dirty="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p:txBody>
      </p:sp>
      <p:sp>
        <p:nvSpPr>
          <p:cNvPr id="6" name="正方形/長方形 5"/>
          <p:cNvSpPr/>
          <p:nvPr/>
        </p:nvSpPr>
        <p:spPr>
          <a:xfrm>
            <a:off x="900113" y="5013325"/>
            <a:ext cx="7632700" cy="1584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 name="タイトル 1"/>
          <p:cNvSpPr txBox="1">
            <a:spLocks/>
          </p:cNvSpPr>
          <p:nvPr/>
        </p:nvSpPr>
        <p:spPr>
          <a:xfrm>
            <a:off x="524921" y="183484"/>
            <a:ext cx="8229600" cy="1143000"/>
          </a:xfrm>
          <a:prstGeom prst="rect">
            <a:avLst/>
          </a:prstGeom>
        </p:spPr>
        <p:txBody>
          <a:bodyPr>
            <a:normAutofit/>
          </a:bodyPr>
          <a:lstStyle>
            <a:lvl1pPr algn="ctr" rtl="0" eaLnBrk="1" latinLnBrk="0" hangingPunct="1">
              <a:spcBef>
                <a:spcPct val="0"/>
              </a:spcBef>
              <a:buNone/>
              <a:defRPr kumimoji="1" sz="4400" baseline="0">
                <a:ln>
                  <a:noFill/>
                </a:ln>
                <a:solidFill>
                  <a:schemeClr val="tx2"/>
                </a:solidFill>
                <a:effectLst>
                  <a:glow rad="101600">
                    <a:schemeClr val="bg2">
                      <a:tint val="20000"/>
                      <a:alpha val="60000"/>
                    </a:schemeClr>
                  </a:glow>
                  <a:outerShdw blurRad="50800" dist="50800" dir="2700000" algn="tl" rotWithShape="0">
                    <a:srgbClr val="000000">
                      <a:alpha val="43137"/>
                    </a:srgbClr>
                  </a:outerShdw>
                </a:effectLst>
                <a:latin typeface="+mj-lt"/>
                <a:ea typeface="+mj-ea"/>
                <a:cs typeface="+mj-cs"/>
              </a:defRPr>
            </a:lvl1pPr>
          </a:lstStyle>
          <a:p>
            <a:r>
              <a:rPr lang="ja-JP" altLang="en-US" kern="0" dirty="0" smtClean="0"/>
              <a:t>疑問点について</a:t>
            </a:r>
            <a:endParaRPr lang="ja-JP" altLang="en-US" kern="0"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35968" y="113270"/>
            <a:ext cx="1128645" cy="14688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11923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3" grpId="0"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319340" y="1628800"/>
            <a:ext cx="8640763" cy="1656184"/>
          </a:xfrm>
          <a:prstGeom prst="rect">
            <a:avLst/>
          </a:prstGeom>
          <a:solidFill>
            <a:schemeClr val="accent1">
              <a:lumMod val="20000"/>
              <a:lumOff val="80000"/>
            </a:schemeClr>
          </a:solid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anchor="t"/>
          <a:lstStyle/>
          <a:p>
            <a:pPr fontAlgn="auto">
              <a:spcBef>
                <a:spcPts val="0"/>
              </a:spcBef>
              <a:spcAft>
                <a:spcPts val="0"/>
              </a:spcAft>
              <a:defRPr/>
            </a:pPr>
            <a:r>
              <a:rPr lang="ja-JP" altLang="en-US" sz="2400" dirty="0" smtClean="0">
                <a:solidFill>
                  <a:schemeClr val="tx1"/>
                </a:solidFill>
              </a:rPr>
              <a:t>●</a:t>
            </a:r>
            <a:r>
              <a:rPr lang="ja-JP" altLang="en-US" sz="2400" dirty="0">
                <a:solidFill>
                  <a:schemeClr val="tx1"/>
                </a:solidFill>
              </a:rPr>
              <a:t>　</a:t>
            </a:r>
            <a:r>
              <a:rPr lang="ja-JP" altLang="en-US" sz="2400" b="1" dirty="0" smtClean="0">
                <a:solidFill>
                  <a:schemeClr val="tx1"/>
                </a:solidFill>
              </a:rPr>
              <a:t>自転車</a:t>
            </a:r>
            <a:r>
              <a:rPr lang="ja-JP" altLang="en-US" sz="2400" b="1" dirty="0">
                <a:solidFill>
                  <a:schemeClr val="tx1"/>
                </a:solidFill>
              </a:rPr>
              <a:t>通学者</a:t>
            </a:r>
            <a:r>
              <a:rPr lang="ja-JP" altLang="en-US" sz="2400" b="1" dirty="0" smtClean="0">
                <a:solidFill>
                  <a:schemeClr val="tx1"/>
                </a:solidFill>
              </a:rPr>
              <a:t>や保護者に対して、アンケート方式等により保</a:t>
            </a:r>
            <a:endParaRPr lang="en-US" altLang="ja-JP" sz="2400" b="1" dirty="0" smtClean="0">
              <a:solidFill>
                <a:schemeClr val="tx1"/>
              </a:solidFill>
            </a:endParaRPr>
          </a:p>
          <a:p>
            <a:pPr fontAlgn="auto">
              <a:spcBef>
                <a:spcPts val="0"/>
              </a:spcBef>
              <a:spcAft>
                <a:spcPts val="0"/>
              </a:spcAft>
              <a:defRPr/>
            </a:pPr>
            <a:r>
              <a:rPr lang="ja-JP" altLang="en-US" sz="2400" b="1" dirty="0">
                <a:solidFill>
                  <a:schemeClr val="tx1"/>
                </a:solidFill>
              </a:rPr>
              <a:t>　</a:t>
            </a:r>
            <a:r>
              <a:rPr lang="ja-JP" altLang="en-US" sz="2400" b="1" dirty="0" smtClean="0">
                <a:solidFill>
                  <a:schemeClr val="tx1"/>
                </a:solidFill>
              </a:rPr>
              <a:t>険の加入を確認していく。</a:t>
            </a:r>
            <a:endParaRPr lang="en-US" altLang="ja-JP" sz="2400" b="1" dirty="0" smtClean="0">
              <a:solidFill>
                <a:schemeClr val="tx1"/>
              </a:solidFill>
            </a:endParaRPr>
          </a:p>
          <a:p>
            <a:pPr fontAlgn="auto">
              <a:spcBef>
                <a:spcPts val="0"/>
              </a:spcBef>
              <a:spcAft>
                <a:spcPts val="0"/>
              </a:spcAft>
              <a:defRPr/>
            </a:pPr>
            <a:r>
              <a:rPr lang="ja-JP" altLang="en-US" sz="2400" b="1" dirty="0">
                <a:solidFill>
                  <a:schemeClr val="tx1"/>
                </a:solidFill>
              </a:rPr>
              <a:t>　　</a:t>
            </a:r>
            <a:r>
              <a:rPr lang="ja-JP" altLang="en-US" sz="2400" b="1" dirty="0" smtClean="0">
                <a:solidFill>
                  <a:schemeClr val="tx1"/>
                </a:solidFill>
              </a:rPr>
              <a:t>また、チラシやリーフレット等を配布して児童・生徒や保護者に</a:t>
            </a:r>
            <a:endParaRPr lang="en-US" altLang="ja-JP" sz="2400" b="1" dirty="0">
              <a:solidFill>
                <a:schemeClr val="tx1"/>
              </a:solidFill>
            </a:endParaRPr>
          </a:p>
          <a:p>
            <a:pPr fontAlgn="auto">
              <a:spcBef>
                <a:spcPts val="0"/>
              </a:spcBef>
              <a:spcAft>
                <a:spcPts val="0"/>
              </a:spcAft>
              <a:defRPr/>
            </a:pPr>
            <a:r>
              <a:rPr lang="ja-JP" altLang="en-US" sz="2400" b="1" dirty="0" smtClean="0">
                <a:solidFill>
                  <a:schemeClr val="tx1"/>
                </a:solidFill>
              </a:rPr>
              <a:t>　情報提供していく。</a:t>
            </a:r>
            <a:endParaRPr lang="en-US" altLang="ja-JP" sz="2400" b="1" dirty="0">
              <a:solidFill>
                <a:schemeClr val="tx1"/>
              </a:solidFill>
            </a:endParaRPr>
          </a:p>
          <a:p>
            <a:pPr fontAlgn="auto">
              <a:spcBef>
                <a:spcPts val="0"/>
              </a:spcBef>
              <a:spcAft>
                <a:spcPts val="0"/>
              </a:spcAft>
              <a:defRPr/>
            </a:pPr>
            <a:endParaRPr lang="ja-JP" altLang="en-US" sz="2400" b="1" dirty="0">
              <a:solidFill>
                <a:schemeClr val="tx1"/>
              </a:solidFill>
            </a:endParaRPr>
          </a:p>
        </p:txBody>
      </p:sp>
      <p:sp>
        <p:nvSpPr>
          <p:cNvPr id="9" name="正方形/長方形 8"/>
          <p:cNvSpPr/>
          <p:nvPr/>
        </p:nvSpPr>
        <p:spPr>
          <a:xfrm>
            <a:off x="323850" y="4221088"/>
            <a:ext cx="8640763" cy="2142514"/>
          </a:xfrm>
          <a:prstGeom prst="rect">
            <a:avLst/>
          </a:prstGeom>
          <a:solidFill>
            <a:schemeClr val="accent1">
              <a:lumMod val="20000"/>
              <a:lumOff val="80000"/>
            </a:schemeClr>
          </a:solid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ja-JP" altLang="en-US" sz="2400" b="1" dirty="0" smtClean="0">
                <a:solidFill>
                  <a:schemeClr val="tx1"/>
                </a:solidFill>
                <a:latin typeface="ＭＳ ゴシック" pitchFamily="49" charset="-128"/>
                <a:ea typeface="ＭＳ ゴシック" pitchFamily="49" charset="-128"/>
              </a:rPr>
              <a:t>●　自転車保険は年齢制限を設けているものもあるため、年　</a:t>
            </a:r>
            <a:endParaRPr lang="en-US" altLang="ja-JP" sz="2400" b="1" dirty="0" smtClean="0">
              <a:solidFill>
                <a:schemeClr val="tx1"/>
              </a:solidFill>
              <a:latin typeface="ＭＳ ゴシック" pitchFamily="49" charset="-128"/>
              <a:ea typeface="ＭＳ ゴシック" pitchFamily="49" charset="-128"/>
            </a:endParaRPr>
          </a:p>
          <a:p>
            <a:pPr fontAlgn="auto">
              <a:spcBef>
                <a:spcPts val="0"/>
              </a:spcBef>
              <a:spcAft>
                <a:spcPts val="0"/>
              </a:spcAft>
              <a:defRPr/>
            </a:pPr>
            <a:r>
              <a:rPr lang="ja-JP" altLang="en-US" sz="2400" b="1" dirty="0">
                <a:solidFill>
                  <a:schemeClr val="tx1"/>
                </a:solidFill>
                <a:latin typeface="ＭＳ ゴシック" pitchFamily="49" charset="-128"/>
                <a:ea typeface="ＭＳ ゴシック" pitchFamily="49" charset="-128"/>
              </a:rPr>
              <a:t>　</a:t>
            </a:r>
            <a:r>
              <a:rPr lang="ja-JP" altLang="en-US" sz="2400" b="1" dirty="0" smtClean="0">
                <a:solidFill>
                  <a:schemeClr val="tx1"/>
                </a:solidFill>
                <a:latin typeface="ＭＳ ゴシック" pitchFamily="49" charset="-128"/>
                <a:ea typeface="ＭＳ ゴシック" pitchFamily="49" charset="-128"/>
              </a:rPr>
              <a:t>齢制限のない保険として、ＴＳマーク付帯保険、全日本交</a:t>
            </a:r>
            <a:endParaRPr lang="en-US" altLang="ja-JP" sz="2400" b="1" dirty="0" smtClean="0">
              <a:solidFill>
                <a:schemeClr val="tx1"/>
              </a:solidFill>
              <a:latin typeface="ＭＳ ゴシック" pitchFamily="49" charset="-128"/>
              <a:ea typeface="ＭＳ ゴシック" pitchFamily="49" charset="-128"/>
            </a:endParaRPr>
          </a:p>
          <a:p>
            <a:pPr fontAlgn="auto">
              <a:spcBef>
                <a:spcPts val="0"/>
              </a:spcBef>
              <a:spcAft>
                <a:spcPts val="0"/>
              </a:spcAft>
              <a:defRPr/>
            </a:pPr>
            <a:r>
              <a:rPr lang="ja-JP" altLang="en-US" sz="2400" b="1" dirty="0">
                <a:solidFill>
                  <a:schemeClr val="tx1"/>
                </a:solidFill>
                <a:latin typeface="ＭＳ ゴシック" pitchFamily="49" charset="-128"/>
                <a:ea typeface="ＭＳ ゴシック" pitchFamily="49" charset="-128"/>
              </a:rPr>
              <a:t>　</a:t>
            </a:r>
            <a:r>
              <a:rPr lang="ja-JP" altLang="en-US" sz="2400" b="1" dirty="0" smtClean="0">
                <a:solidFill>
                  <a:schemeClr val="tx1"/>
                </a:solidFill>
                <a:latin typeface="ＭＳ ゴシック" pitchFamily="49" charset="-128"/>
                <a:ea typeface="ＭＳ ゴシック" pitchFamily="49" charset="-128"/>
              </a:rPr>
              <a:t>通安全協会が扱う「サイクル安心保険」などがある。</a:t>
            </a:r>
            <a:endParaRPr lang="en-US" altLang="ja-JP" sz="2400" b="1" dirty="0" smtClean="0">
              <a:solidFill>
                <a:schemeClr val="tx1"/>
              </a:solidFill>
              <a:latin typeface="ＭＳ ゴシック" pitchFamily="49" charset="-128"/>
              <a:ea typeface="ＭＳ ゴシック" pitchFamily="49" charset="-128"/>
            </a:endParaRPr>
          </a:p>
          <a:p>
            <a:pPr fontAlgn="auto">
              <a:spcBef>
                <a:spcPts val="0"/>
              </a:spcBef>
              <a:spcAft>
                <a:spcPts val="0"/>
              </a:spcAft>
              <a:defRPr/>
            </a:pPr>
            <a:r>
              <a:rPr lang="ja-JP" altLang="en-US" sz="2400" b="1" dirty="0">
                <a:solidFill>
                  <a:schemeClr val="tx1"/>
                </a:solidFill>
                <a:latin typeface="ＭＳ ゴシック" pitchFamily="49" charset="-128"/>
                <a:ea typeface="ＭＳ ゴシック" pitchFamily="49" charset="-128"/>
              </a:rPr>
              <a:t>　</a:t>
            </a:r>
            <a:r>
              <a:rPr lang="ja-JP" altLang="en-US" sz="2400" b="1" dirty="0" smtClean="0">
                <a:solidFill>
                  <a:schemeClr val="tx1"/>
                </a:solidFill>
                <a:latin typeface="ＭＳ ゴシック" pitchFamily="49" charset="-128"/>
                <a:ea typeface="ＭＳ ゴシック" pitchFamily="49" charset="-128"/>
              </a:rPr>
              <a:t>　また、自動車保険などの特約では年齢制限がないプラン</a:t>
            </a:r>
            <a:endParaRPr lang="en-US" altLang="ja-JP" sz="2400" b="1" dirty="0" smtClean="0">
              <a:solidFill>
                <a:schemeClr val="tx1"/>
              </a:solidFill>
              <a:latin typeface="ＭＳ ゴシック" pitchFamily="49" charset="-128"/>
              <a:ea typeface="ＭＳ ゴシック" pitchFamily="49" charset="-128"/>
            </a:endParaRPr>
          </a:p>
          <a:p>
            <a:pPr fontAlgn="auto">
              <a:spcBef>
                <a:spcPts val="0"/>
              </a:spcBef>
              <a:spcAft>
                <a:spcPts val="0"/>
              </a:spcAft>
              <a:defRPr/>
            </a:pPr>
            <a:r>
              <a:rPr lang="ja-JP" altLang="en-US" sz="2400" b="1" dirty="0">
                <a:solidFill>
                  <a:schemeClr val="tx1"/>
                </a:solidFill>
                <a:latin typeface="ＭＳ ゴシック" pitchFamily="49" charset="-128"/>
                <a:ea typeface="ＭＳ ゴシック" pitchFamily="49" charset="-128"/>
              </a:rPr>
              <a:t>　</a:t>
            </a:r>
            <a:r>
              <a:rPr lang="ja-JP" altLang="en-US" sz="2400" b="1" dirty="0" smtClean="0">
                <a:solidFill>
                  <a:schemeClr val="tx1"/>
                </a:solidFill>
                <a:latin typeface="ＭＳ ゴシック" pitchFamily="49" charset="-128"/>
                <a:ea typeface="ＭＳ ゴシック" pitchFamily="49" charset="-128"/>
              </a:rPr>
              <a:t>を扱っているところもある。</a:t>
            </a:r>
            <a:endParaRPr lang="en-US" altLang="ja-JP" sz="2400" b="1" dirty="0" smtClean="0">
              <a:solidFill>
                <a:schemeClr val="tx1"/>
              </a:solidFill>
              <a:latin typeface="ＭＳ ゴシック" pitchFamily="49" charset="-128"/>
              <a:ea typeface="ＭＳ ゴシック" pitchFamily="49" charset="-128"/>
            </a:endParaRPr>
          </a:p>
        </p:txBody>
      </p:sp>
      <p:sp>
        <p:nvSpPr>
          <p:cNvPr id="3" name="角丸四角形 2"/>
          <p:cNvSpPr/>
          <p:nvPr/>
        </p:nvSpPr>
        <p:spPr bwMode="auto">
          <a:xfrm>
            <a:off x="323850" y="1046119"/>
            <a:ext cx="7416502" cy="567183"/>
          </a:xfrm>
          <a:prstGeom prst="roundRect">
            <a:avLst>
              <a:gd name="adj" fmla="val 9265"/>
            </a:avLst>
          </a:prstGeom>
          <a:solidFill>
            <a:schemeClr val="accent1">
              <a:lumMod val="75000"/>
            </a:schemeClr>
          </a:solidFill>
          <a:ln w="25400" cap="flat" cmpd="sng" algn="ctr">
            <a:solidFill>
              <a:srgbClr val="558ED5"/>
            </a:solidFill>
            <a:prstDash val="solid"/>
            <a:round/>
            <a:headEnd type="none" w="med" len="med"/>
            <a:tailEnd type="none" w="med" len="med"/>
          </a:ln>
          <a:effectLst/>
        </p:spPr>
        <p:txBody>
          <a:bodyPr/>
          <a:lstStyle/>
          <a:p>
            <a:pPr fontAlgn="auto">
              <a:spcBef>
                <a:spcPts val="0"/>
              </a:spcBef>
              <a:spcAft>
                <a:spcPts val="0"/>
              </a:spcAft>
              <a:defRPr/>
            </a:pPr>
            <a:r>
              <a:rPr lang="ja-JP" altLang="en-US" sz="3200" b="1" dirty="0" smtClean="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学校での確認・情報提供はどのように？</a:t>
            </a:r>
            <a:endParaRPr lang="ja-JP" altLang="en-US" sz="3200" b="1" dirty="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p:txBody>
      </p:sp>
      <p:sp>
        <p:nvSpPr>
          <p:cNvPr id="4" name="角丸四角形 3"/>
          <p:cNvSpPr/>
          <p:nvPr/>
        </p:nvSpPr>
        <p:spPr bwMode="auto">
          <a:xfrm>
            <a:off x="319340" y="3534441"/>
            <a:ext cx="5692820" cy="655651"/>
          </a:xfrm>
          <a:prstGeom prst="roundRect">
            <a:avLst>
              <a:gd name="adj" fmla="val 9265"/>
            </a:avLst>
          </a:prstGeom>
          <a:solidFill>
            <a:schemeClr val="accent1">
              <a:lumMod val="75000"/>
            </a:schemeClr>
          </a:solidFill>
          <a:ln w="25400" cap="flat" cmpd="sng" algn="ctr">
            <a:solidFill>
              <a:srgbClr val="558ED5"/>
            </a:solidFill>
            <a:prstDash val="solid"/>
            <a:round/>
            <a:headEnd type="none" w="med" len="med"/>
            <a:tailEnd type="none" w="med" len="med"/>
          </a:ln>
          <a:effectLst/>
        </p:spPr>
        <p:txBody>
          <a:bodyPr/>
          <a:lstStyle/>
          <a:p>
            <a:pPr fontAlgn="auto">
              <a:spcBef>
                <a:spcPts val="0"/>
              </a:spcBef>
              <a:spcAft>
                <a:spcPts val="0"/>
              </a:spcAft>
              <a:defRPr/>
            </a:pPr>
            <a:r>
              <a:rPr lang="ja-JP" altLang="en-US" sz="3200" b="1" dirty="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年齢制限の</a:t>
            </a:r>
            <a:r>
              <a:rPr lang="ja-JP" altLang="en-US" sz="3200" b="1" dirty="0" smtClean="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ない保険はある？</a:t>
            </a:r>
            <a:endParaRPr lang="ja-JP" altLang="en-US" sz="3200" b="1" dirty="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p:txBody>
      </p:sp>
      <p:sp>
        <p:nvSpPr>
          <p:cNvPr id="6" name="正方形/長方形 5"/>
          <p:cNvSpPr/>
          <p:nvPr/>
        </p:nvSpPr>
        <p:spPr>
          <a:xfrm>
            <a:off x="900113" y="5013325"/>
            <a:ext cx="7632700" cy="1584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 name="タイトル 1"/>
          <p:cNvSpPr txBox="1">
            <a:spLocks/>
          </p:cNvSpPr>
          <p:nvPr/>
        </p:nvSpPr>
        <p:spPr>
          <a:xfrm>
            <a:off x="524921" y="183484"/>
            <a:ext cx="8229600" cy="1143000"/>
          </a:xfrm>
          <a:prstGeom prst="rect">
            <a:avLst/>
          </a:prstGeom>
        </p:spPr>
        <p:txBody>
          <a:bodyPr>
            <a:normAutofit/>
          </a:bodyPr>
          <a:lstStyle>
            <a:lvl1pPr algn="ctr" rtl="0" eaLnBrk="1" latinLnBrk="0" hangingPunct="1">
              <a:spcBef>
                <a:spcPct val="0"/>
              </a:spcBef>
              <a:buNone/>
              <a:defRPr kumimoji="1" sz="4400" baseline="0">
                <a:ln>
                  <a:noFill/>
                </a:ln>
                <a:solidFill>
                  <a:schemeClr val="tx2"/>
                </a:solidFill>
                <a:effectLst>
                  <a:glow rad="101600">
                    <a:schemeClr val="bg2">
                      <a:tint val="20000"/>
                      <a:alpha val="60000"/>
                    </a:schemeClr>
                  </a:glow>
                  <a:outerShdw blurRad="50800" dist="50800" dir="2700000" algn="tl" rotWithShape="0">
                    <a:srgbClr val="000000">
                      <a:alpha val="43137"/>
                    </a:srgbClr>
                  </a:outerShdw>
                </a:effectLst>
                <a:latin typeface="+mj-lt"/>
                <a:ea typeface="+mj-ea"/>
                <a:cs typeface="+mj-cs"/>
              </a:defRPr>
            </a:lvl1pPr>
          </a:lstStyle>
          <a:p>
            <a:r>
              <a:rPr lang="ja-JP" altLang="en-US" kern="0" dirty="0" smtClean="0"/>
              <a:t>疑問点について</a:t>
            </a:r>
            <a:endParaRPr lang="ja-JP" altLang="en-US" kern="0" dirty="0"/>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144463"/>
            <a:ext cx="1075735" cy="1399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116387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3"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bwMode="auto">
          <a:xfrm>
            <a:off x="21112" y="980728"/>
            <a:ext cx="9018559" cy="860924"/>
          </a:xfrm>
          <a:prstGeom prst="roundRect">
            <a:avLst>
              <a:gd name="adj" fmla="val 9265"/>
            </a:avLst>
          </a:prstGeom>
          <a:solidFill>
            <a:schemeClr val="accent1">
              <a:lumMod val="75000"/>
            </a:schemeClr>
          </a:solidFill>
          <a:ln w="25400" cap="flat" cmpd="sng" algn="ctr">
            <a:solidFill>
              <a:srgbClr val="558ED5"/>
            </a:solidFill>
            <a:prstDash val="solid"/>
            <a:round/>
            <a:headEnd type="none" w="med" len="med"/>
            <a:tailEnd type="none" w="med" len="med"/>
          </a:ln>
          <a:effectLst/>
        </p:spPr>
        <p:txBody>
          <a:bodyPr/>
          <a:lstStyle/>
          <a:p>
            <a:pPr fontAlgn="auto">
              <a:spcBef>
                <a:spcPts val="0"/>
              </a:spcBef>
              <a:spcAft>
                <a:spcPts val="0"/>
              </a:spcAft>
              <a:defRPr/>
            </a:pPr>
            <a:r>
              <a:rPr lang="ja-JP" altLang="en-US" sz="3200" dirty="0" smtClean="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１</a:t>
            </a:r>
            <a:r>
              <a:rPr lang="ja-JP" altLang="en-US" sz="3200" dirty="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　</a:t>
            </a:r>
            <a:r>
              <a:rPr lang="ja-JP" altLang="en-US" sz="3200" dirty="0" smtClean="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自動車の任意保険、火災保険、傷害保険の特約</a:t>
            </a:r>
            <a:endParaRPr lang="ja-JP" altLang="en-US" sz="3200" dirty="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p:txBody>
      </p:sp>
      <p:sp>
        <p:nvSpPr>
          <p:cNvPr id="15" name="角丸四角形 14"/>
          <p:cNvSpPr/>
          <p:nvPr/>
        </p:nvSpPr>
        <p:spPr bwMode="auto">
          <a:xfrm>
            <a:off x="73182" y="2927741"/>
            <a:ext cx="8987603" cy="860555"/>
          </a:xfrm>
          <a:prstGeom prst="roundRect">
            <a:avLst>
              <a:gd name="adj" fmla="val 9265"/>
            </a:avLst>
          </a:prstGeom>
          <a:solidFill>
            <a:schemeClr val="accent1">
              <a:lumMod val="75000"/>
            </a:schemeClr>
          </a:solidFill>
          <a:ln w="25400" cap="flat" cmpd="sng" algn="ctr">
            <a:solidFill>
              <a:srgbClr val="558ED5"/>
            </a:solidFill>
            <a:prstDash val="solid"/>
            <a:round/>
            <a:headEnd type="none" w="med" len="med"/>
            <a:tailEnd type="none" w="med" len="med"/>
          </a:ln>
          <a:effectLst/>
        </p:spPr>
        <p:txBody>
          <a:bodyPr/>
          <a:lstStyle/>
          <a:p>
            <a:pPr fontAlgn="auto">
              <a:spcBef>
                <a:spcPts val="0"/>
              </a:spcBef>
              <a:spcAft>
                <a:spcPts val="0"/>
              </a:spcAft>
              <a:defRPr/>
            </a:pPr>
            <a:r>
              <a:rPr lang="ja-JP" altLang="en-US" sz="3600" dirty="0" smtClean="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２</a:t>
            </a:r>
            <a:r>
              <a:rPr lang="ja-JP" altLang="en-US" sz="3600" dirty="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　</a:t>
            </a:r>
            <a:r>
              <a:rPr lang="ja-JP" altLang="en-US" sz="3600" dirty="0" smtClean="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共済、各種団体保険（ＰＴＡ保険）への加入</a:t>
            </a:r>
            <a:endParaRPr lang="ja-JP" altLang="en-US" sz="3600" dirty="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p:txBody>
      </p:sp>
      <p:sp>
        <p:nvSpPr>
          <p:cNvPr id="16" name="角丸四角形 15"/>
          <p:cNvSpPr/>
          <p:nvPr/>
        </p:nvSpPr>
        <p:spPr bwMode="auto">
          <a:xfrm>
            <a:off x="35170" y="4656946"/>
            <a:ext cx="9004614" cy="807531"/>
          </a:xfrm>
          <a:prstGeom prst="roundRect">
            <a:avLst>
              <a:gd name="adj" fmla="val 9265"/>
            </a:avLst>
          </a:prstGeom>
          <a:solidFill>
            <a:schemeClr val="accent1">
              <a:lumMod val="75000"/>
            </a:schemeClr>
          </a:solidFill>
          <a:ln w="25400" cap="flat" cmpd="sng" algn="ctr">
            <a:solidFill>
              <a:srgbClr val="558ED5"/>
            </a:solidFill>
            <a:prstDash val="solid"/>
            <a:round/>
            <a:headEnd type="none" w="med" len="med"/>
            <a:tailEnd type="none" w="med" len="med"/>
          </a:ln>
          <a:effectLst/>
        </p:spPr>
        <p:txBody>
          <a:bodyPr/>
          <a:lstStyle/>
          <a:p>
            <a:pPr fontAlgn="auto">
              <a:spcBef>
                <a:spcPts val="0"/>
              </a:spcBef>
              <a:spcAft>
                <a:spcPts val="0"/>
              </a:spcAft>
              <a:defRPr/>
            </a:pPr>
            <a:r>
              <a:rPr lang="ja-JP" altLang="en-US" sz="3600" dirty="0" smtClean="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３</a:t>
            </a:r>
            <a:r>
              <a:rPr lang="ja-JP" altLang="en-US" sz="3600" dirty="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　</a:t>
            </a:r>
            <a:r>
              <a:rPr lang="ja-JP" altLang="en-US" sz="3600" dirty="0" smtClean="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保険会社による自転車保険への加入</a:t>
            </a:r>
            <a:endParaRPr lang="ja-JP" altLang="en-US" sz="3600" dirty="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p:txBody>
      </p:sp>
      <p:sp>
        <p:nvSpPr>
          <p:cNvPr id="11276" name="テキスト ボックス 20"/>
          <p:cNvSpPr txBox="1">
            <a:spLocks noChangeArrowheads="1"/>
          </p:cNvSpPr>
          <p:nvPr/>
        </p:nvSpPr>
        <p:spPr bwMode="auto">
          <a:xfrm>
            <a:off x="368556" y="1882967"/>
            <a:ext cx="8535662"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sz="2000" dirty="0" smtClean="0">
                <a:latin typeface="Calibri" pitchFamily="34" charset="0"/>
              </a:rPr>
              <a:t>　特約の名称は日常生活賠償特約などとなっています。金額的にも安いため、まず最初に、この特約に加入しているのか？自転車事故が対象となるのか？家族全員が補償の対象になるのかを確認してください。</a:t>
            </a:r>
            <a:endParaRPr lang="en-US" altLang="ja-JP" sz="2000" dirty="0">
              <a:latin typeface="Calibri" pitchFamily="34" charset="0"/>
            </a:endParaRPr>
          </a:p>
        </p:txBody>
      </p:sp>
      <p:sp>
        <p:nvSpPr>
          <p:cNvPr id="22" name="正方形/長方形 21"/>
          <p:cNvSpPr/>
          <p:nvPr/>
        </p:nvSpPr>
        <p:spPr>
          <a:xfrm>
            <a:off x="125440" y="1154112"/>
            <a:ext cx="8935345" cy="5592737"/>
          </a:xfrm>
          <a:prstGeom prst="rect">
            <a:avLst/>
          </a:prstGeom>
          <a:no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4" name="タイトル 1"/>
          <p:cNvSpPr txBox="1">
            <a:spLocks/>
          </p:cNvSpPr>
          <p:nvPr/>
        </p:nvSpPr>
        <p:spPr>
          <a:xfrm>
            <a:off x="0" y="11113"/>
            <a:ext cx="9060785" cy="1143000"/>
          </a:xfrm>
          <a:prstGeom prst="rect">
            <a:avLst/>
          </a:prstGeom>
        </p:spPr>
        <p:txBody>
          <a:bodyPr>
            <a:normAutofit/>
          </a:bodyPr>
          <a:lstStyle>
            <a:lvl1pPr algn="ctr" rtl="0" eaLnBrk="1" latinLnBrk="0" hangingPunct="1">
              <a:spcBef>
                <a:spcPct val="0"/>
              </a:spcBef>
              <a:buNone/>
              <a:defRPr kumimoji="1" sz="4400" baseline="0">
                <a:ln>
                  <a:noFill/>
                </a:ln>
                <a:solidFill>
                  <a:schemeClr val="tx2"/>
                </a:solidFill>
                <a:effectLst>
                  <a:glow rad="101600">
                    <a:schemeClr val="bg2">
                      <a:tint val="20000"/>
                      <a:alpha val="60000"/>
                    </a:schemeClr>
                  </a:glow>
                  <a:outerShdw blurRad="50800" dist="50800" dir="2700000" algn="tl" rotWithShape="0">
                    <a:srgbClr val="000000">
                      <a:alpha val="43137"/>
                    </a:srgbClr>
                  </a:outerShdw>
                </a:effectLst>
                <a:latin typeface="+mj-lt"/>
                <a:ea typeface="+mj-ea"/>
                <a:cs typeface="+mj-cs"/>
              </a:defRPr>
            </a:lvl1pPr>
          </a:lstStyle>
          <a:p>
            <a:r>
              <a:rPr lang="ja-JP" altLang="en-US" kern="0" dirty="0" smtClean="0">
                <a:solidFill>
                  <a:srgbClr val="FF0000"/>
                </a:solidFill>
              </a:rPr>
              <a:t>自転車損害保険等の加入確認を！</a:t>
            </a:r>
            <a:endParaRPr lang="ja-JP" altLang="en-US" sz="4300" kern="0" dirty="0">
              <a:solidFill>
                <a:srgbClr val="FF0000"/>
              </a:solidFill>
            </a:endParaRPr>
          </a:p>
        </p:txBody>
      </p:sp>
      <p:sp>
        <p:nvSpPr>
          <p:cNvPr id="17" name="テキスト ボックス 20"/>
          <p:cNvSpPr txBox="1">
            <a:spLocks noChangeArrowheads="1"/>
          </p:cNvSpPr>
          <p:nvPr/>
        </p:nvSpPr>
        <p:spPr bwMode="auto">
          <a:xfrm>
            <a:off x="399548" y="3788296"/>
            <a:ext cx="833487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sz="2000" dirty="0" smtClean="0">
                <a:latin typeface="Calibri" pitchFamily="34" charset="0"/>
              </a:rPr>
              <a:t>　１の特約に加入できない・加入していない場合、こちらの団体保険に加入していますか？家族全員が補償の対象なのか確認しましょう。</a:t>
            </a:r>
            <a:endParaRPr lang="en-US" altLang="ja-JP" sz="2000" dirty="0">
              <a:latin typeface="Calibri" pitchFamily="34" charset="0"/>
            </a:endParaRPr>
          </a:p>
        </p:txBody>
      </p:sp>
      <p:sp>
        <p:nvSpPr>
          <p:cNvPr id="9" name="テキスト ボックス 20"/>
          <p:cNvSpPr txBox="1">
            <a:spLocks noChangeArrowheads="1"/>
          </p:cNvSpPr>
          <p:nvPr/>
        </p:nvSpPr>
        <p:spPr bwMode="auto">
          <a:xfrm>
            <a:off x="399548" y="5441760"/>
            <a:ext cx="833487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sz="2000" dirty="0" smtClean="0">
                <a:latin typeface="Calibri" pitchFamily="34" charset="0"/>
              </a:rPr>
              <a:t>　上記の保険に加入できない場合などは各種保険会社の自転車保険への加入が必要です。県のホームページにも載っていますが補償内容によって、月々１００円程度のものからありますので、各自が適当と思われる保険に加入しましょう。</a:t>
            </a:r>
            <a:endParaRPr lang="en-US" altLang="ja-JP" sz="2000" dirty="0">
              <a:latin typeface="Calibri" pitchFamily="34" charset="0"/>
            </a:endParaRPr>
          </a:p>
        </p:txBody>
      </p:sp>
      <p:sp>
        <p:nvSpPr>
          <p:cNvPr id="2" name="下矢印 1"/>
          <p:cNvSpPr/>
          <p:nvPr/>
        </p:nvSpPr>
        <p:spPr>
          <a:xfrm>
            <a:off x="8530772" y="1920222"/>
            <a:ext cx="554225" cy="97840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下矢印 10"/>
          <p:cNvSpPr/>
          <p:nvPr/>
        </p:nvSpPr>
        <p:spPr>
          <a:xfrm>
            <a:off x="8530772" y="3845323"/>
            <a:ext cx="544182" cy="759221"/>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875370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323528" y="308986"/>
            <a:ext cx="8373616" cy="1143000"/>
          </a:xfrm>
          <a:prstGeom prst="rect">
            <a:avLst/>
          </a:prstGeom>
        </p:spPr>
        <p:txBody>
          <a:bodyPr>
            <a:normAutofit fontScale="92500"/>
          </a:bodyPr>
          <a:lstStyle>
            <a:lvl1pPr algn="ctr" rtl="0" eaLnBrk="1" latinLnBrk="0" hangingPunct="1">
              <a:spcBef>
                <a:spcPct val="0"/>
              </a:spcBef>
              <a:buNone/>
              <a:defRPr kumimoji="1" sz="4400" baseline="0">
                <a:ln>
                  <a:noFill/>
                </a:ln>
                <a:solidFill>
                  <a:schemeClr val="tx2"/>
                </a:solidFill>
                <a:effectLst>
                  <a:glow rad="101600">
                    <a:schemeClr val="bg2">
                      <a:tint val="20000"/>
                      <a:alpha val="60000"/>
                    </a:schemeClr>
                  </a:glow>
                  <a:outerShdw blurRad="50800" dist="50800" dir="2700000" algn="tl" rotWithShape="0">
                    <a:srgbClr val="000000">
                      <a:alpha val="43137"/>
                    </a:srgbClr>
                  </a:outerShdw>
                </a:effectLst>
                <a:latin typeface="+mj-lt"/>
                <a:ea typeface="+mj-ea"/>
                <a:cs typeface="+mj-cs"/>
              </a:defRPr>
            </a:lvl1pPr>
          </a:lstStyle>
          <a:p>
            <a:r>
              <a:rPr lang="ja-JP" altLang="en-US" kern="0" dirty="0" smtClean="0"/>
              <a:t>全人身交通事故・自転車事故の推移</a:t>
            </a:r>
            <a:endParaRPr lang="ja-JP" altLang="en-US" kern="0" dirty="0"/>
          </a:p>
        </p:txBody>
      </p:sp>
      <p:graphicFrame>
        <p:nvGraphicFramePr>
          <p:cNvPr id="7" name="グラフ 6"/>
          <p:cNvGraphicFramePr>
            <a:graphicFrameLocks/>
          </p:cNvGraphicFramePr>
          <p:nvPr>
            <p:extLst>
              <p:ext uri="{D42A27DB-BD31-4B8C-83A1-F6EECF244321}">
                <p14:modId xmlns:p14="http://schemas.microsoft.com/office/powerpoint/2010/main" val="1368463790"/>
              </p:ext>
            </p:extLst>
          </p:nvPr>
        </p:nvGraphicFramePr>
        <p:xfrm>
          <a:off x="467544" y="1124744"/>
          <a:ext cx="8856984" cy="554461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705880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523169" y="308986"/>
            <a:ext cx="8229600" cy="1143000"/>
          </a:xfrm>
          <a:prstGeom prst="rect">
            <a:avLst/>
          </a:prstGeom>
        </p:spPr>
        <p:txBody>
          <a:bodyPr>
            <a:noAutofit/>
          </a:bodyPr>
          <a:lstStyle>
            <a:lvl1pPr algn="ctr" rtl="0" eaLnBrk="1" latinLnBrk="0" hangingPunct="1">
              <a:spcBef>
                <a:spcPct val="0"/>
              </a:spcBef>
              <a:buNone/>
              <a:defRPr kumimoji="1" sz="4400" baseline="0">
                <a:ln>
                  <a:noFill/>
                </a:ln>
                <a:solidFill>
                  <a:schemeClr val="tx2"/>
                </a:solidFill>
                <a:effectLst>
                  <a:glow rad="101600">
                    <a:schemeClr val="bg2">
                      <a:tint val="20000"/>
                      <a:alpha val="60000"/>
                    </a:schemeClr>
                  </a:glow>
                  <a:outerShdw blurRad="50800" dist="50800" dir="2700000" algn="tl" rotWithShape="0">
                    <a:srgbClr val="000000">
                      <a:alpha val="43137"/>
                    </a:srgbClr>
                  </a:outerShdw>
                </a:effectLst>
                <a:latin typeface="+mj-lt"/>
                <a:ea typeface="+mj-ea"/>
                <a:cs typeface="+mj-cs"/>
              </a:defRPr>
            </a:lvl1pPr>
          </a:lstStyle>
          <a:p>
            <a:r>
              <a:rPr lang="ja-JP" altLang="en-US" kern="0" dirty="0" smtClean="0"/>
              <a:t>全人身交通事故に占める</a:t>
            </a:r>
            <a:endParaRPr lang="en-US" altLang="ja-JP" kern="0" dirty="0" smtClean="0"/>
          </a:p>
          <a:p>
            <a:r>
              <a:rPr lang="ja-JP" altLang="en-US" kern="0" dirty="0" smtClean="0"/>
              <a:t>自転車事故の</a:t>
            </a:r>
            <a:r>
              <a:rPr lang="ja-JP" altLang="en-US" kern="0" dirty="0"/>
              <a:t>割合</a:t>
            </a:r>
          </a:p>
        </p:txBody>
      </p:sp>
      <p:pic>
        <p:nvPicPr>
          <p:cNvPr id="1029"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t="12399"/>
          <a:stretch/>
        </p:blipFill>
        <p:spPr bwMode="auto">
          <a:xfrm>
            <a:off x="87925" y="1916832"/>
            <a:ext cx="8980834" cy="4677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テキスト ボックス 2"/>
          <p:cNvSpPr txBox="1"/>
          <p:nvPr/>
        </p:nvSpPr>
        <p:spPr>
          <a:xfrm>
            <a:off x="3039689" y="4871831"/>
            <a:ext cx="2549096" cy="461665"/>
          </a:xfrm>
          <a:prstGeom prst="rect">
            <a:avLst/>
          </a:prstGeom>
          <a:noFill/>
        </p:spPr>
        <p:txBody>
          <a:bodyPr wrap="none" rtlCol="0">
            <a:spAutoFit/>
          </a:bodyPr>
          <a:lstStyle/>
          <a:p>
            <a:r>
              <a:rPr kumimoji="1" lang="ja-JP" altLang="en-US" sz="2400" b="1" dirty="0" smtClean="0"/>
              <a:t>全国平均は約２割</a:t>
            </a:r>
            <a:endParaRPr kumimoji="1" lang="ja-JP" altLang="en-US" sz="2400" b="1" dirty="0"/>
          </a:p>
        </p:txBody>
      </p:sp>
      <p:sp>
        <p:nvSpPr>
          <p:cNvPr id="2" name="角丸四角形吹き出し 1"/>
          <p:cNvSpPr/>
          <p:nvPr/>
        </p:nvSpPr>
        <p:spPr>
          <a:xfrm>
            <a:off x="7021813" y="1994899"/>
            <a:ext cx="2046946" cy="612648"/>
          </a:xfrm>
          <a:prstGeom prst="wedgeRoundRectCallout">
            <a:avLst>
              <a:gd name="adj1" fmla="val -53735"/>
              <a:gd name="adj2" fmla="val 139997"/>
              <a:gd name="adj3" fmla="val 16667"/>
            </a:avLst>
          </a:prstGeom>
          <a:solidFill>
            <a:schemeClr val="bg1"/>
          </a:solid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埼玉県は約３割</a:t>
            </a:r>
            <a:endParaRPr kumimoji="1" lang="ja-JP" altLang="en-US" sz="2000" b="1" dirty="0">
              <a:solidFill>
                <a:schemeClr val="tx1"/>
              </a:solidFill>
            </a:endParaRPr>
          </a:p>
        </p:txBody>
      </p:sp>
    </p:spTree>
    <p:extLst>
      <p:ext uri="{BB962C8B-B14F-4D97-AF65-F5344CB8AC3E}">
        <p14:creationId xmlns:p14="http://schemas.microsoft.com/office/powerpoint/2010/main" val="32486644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2" name="Rectangle 4"/>
          <p:cNvSpPr>
            <a:spLocks noChangeArrowheads="1"/>
          </p:cNvSpPr>
          <p:nvPr/>
        </p:nvSpPr>
        <p:spPr bwMode="auto">
          <a:xfrm>
            <a:off x="225720" y="2255967"/>
            <a:ext cx="8801100" cy="4124206"/>
          </a:xfrm>
          <a:prstGeom prst="rect">
            <a:avLst/>
          </a:prstGeom>
          <a:noFill/>
          <a:ln w="9525">
            <a:noFill/>
            <a:miter lim="800000"/>
            <a:headEnd/>
            <a:tailEnd/>
          </a:ln>
          <a:effectLst/>
        </p:spPr>
        <p:txBody>
          <a:bodyPr anchor="ctr">
            <a:spAutoFit/>
          </a:bodyPr>
          <a:lstStyle/>
          <a:p>
            <a:pPr eaLnBrk="0" hangingPunct="0">
              <a:defRPr/>
            </a:pPr>
            <a:r>
              <a:rPr lang="ja-JP" altLang="en-US" sz="2800" b="1" dirty="0" smtClean="0">
                <a:latin typeface="+mn-ea"/>
                <a:cs typeface="ＭＳ Ｐゴシック" pitchFamily="50" charset="-128"/>
              </a:rPr>
              <a:t>○</a:t>
            </a:r>
            <a:r>
              <a:rPr lang="ja-JP" altLang="en-US" sz="2800" b="1" dirty="0">
                <a:latin typeface="+mn-ea"/>
                <a:cs typeface="ＭＳ Ｐゴシック" pitchFamily="50" charset="-128"/>
              </a:rPr>
              <a:t>　男子高校生による死亡事故　　　  </a:t>
            </a:r>
            <a:r>
              <a:rPr lang="en-US" altLang="ja-JP" sz="2800" b="1" dirty="0">
                <a:latin typeface="+mn-ea"/>
                <a:cs typeface="ＭＳ Ｐゴシック" pitchFamily="50" charset="-128"/>
              </a:rPr>
              <a:t>→ </a:t>
            </a:r>
            <a:r>
              <a:rPr lang="ja-JP" altLang="en-US" sz="2800" b="1" dirty="0">
                <a:latin typeface="+mn-ea"/>
                <a:cs typeface="ＭＳ Ｐゴシック" pitchFamily="50" charset="-128"/>
              </a:rPr>
              <a:t>約３１００万円</a:t>
            </a:r>
            <a:endParaRPr lang="en-US" altLang="ja-JP" sz="2800" b="1" dirty="0">
              <a:latin typeface="+mn-ea"/>
              <a:cs typeface="ＭＳ Ｐゴシック" pitchFamily="50" charset="-128"/>
            </a:endParaRPr>
          </a:p>
          <a:p>
            <a:pPr eaLnBrk="0" hangingPunct="0">
              <a:defRPr/>
            </a:pPr>
            <a:r>
              <a:rPr lang="ja-JP" altLang="en-US" sz="2400" b="1" dirty="0">
                <a:latin typeface="+mn-ea"/>
                <a:cs typeface="ＭＳ Ｐゴシック" pitchFamily="50" charset="-128"/>
              </a:rPr>
              <a:t>　　　男子高校生が朝、自転車で歩道から</a:t>
            </a:r>
            <a:r>
              <a:rPr lang="ja-JP" altLang="en-US" sz="2400" b="1" dirty="0">
                <a:solidFill>
                  <a:srgbClr val="FF0000"/>
                </a:solidFill>
                <a:latin typeface="+mn-ea"/>
                <a:cs typeface="ＭＳ Ｐゴシック" pitchFamily="50" charset="-128"/>
              </a:rPr>
              <a:t>交差点に無理に進入</a:t>
            </a:r>
            <a:r>
              <a:rPr lang="ja-JP" altLang="en-US" sz="2400" b="1" dirty="0">
                <a:latin typeface="+mn-ea"/>
                <a:cs typeface="ＭＳ Ｐゴシック" pitchFamily="50" charset="-128"/>
              </a:rPr>
              <a:t>し</a:t>
            </a:r>
            <a:r>
              <a:rPr lang="ja-JP" altLang="en-US" sz="2400" b="1" dirty="0" smtClean="0">
                <a:latin typeface="+mn-ea"/>
                <a:cs typeface="ＭＳ Ｐゴシック" pitchFamily="50" charset="-128"/>
              </a:rPr>
              <a:t>、　</a:t>
            </a:r>
            <a:endParaRPr lang="en-US" altLang="ja-JP" sz="2400" b="1" dirty="0" smtClean="0">
              <a:latin typeface="+mn-ea"/>
              <a:cs typeface="ＭＳ Ｐゴシック" pitchFamily="50" charset="-128"/>
            </a:endParaRPr>
          </a:p>
          <a:p>
            <a:pPr eaLnBrk="0" hangingPunct="0">
              <a:defRPr/>
            </a:pPr>
            <a:r>
              <a:rPr lang="ja-JP" altLang="en-US" sz="2400" b="1" dirty="0">
                <a:latin typeface="+mn-ea"/>
                <a:cs typeface="ＭＳ Ｐゴシック" pitchFamily="50" charset="-128"/>
              </a:rPr>
              <a:t>　</a:t>
            </a:r>
            <a:r>
              <a:rPr lang="ja-JP" altLang="en-US" sz="2400" b="1" dirty="0" smtClean="0">
                <a:latin typeface="+mn-ea"/>
                <a:cs typeface="ＭＳ Ｐゴシック" pitchFamily="50" charset="-128"/>
              </a:rPr>
              <a:t>女性</a:t>
            </a:r>
            <a:r>
              <a:rPr lang="en-US" altLang="ja-JP" sz="2400" b="1" dirty="0">
                <a:latin typeface="+mn-ea"/>
                <a:cs typeface="ＭＳ Ｐゴシック" pitchFamily="50" charset="-128"/>
              </a:rPr>
              <a:t>(60</a:t>
            </a:r>
            <a:r>
              <a:rPr lang="ja-JP" altLang="en-US" sz="2400" b="1" dirty="0">
                <a:latin typeface="+mn-ea"/>
                <a:cs typeface="ＭＳ Ｐゴシック" pitchFamily="50" charset="-128"/>
              </a:rPr>
              <a:t>歳</a:t>
            </a:r>
            <a:r>
              <a:rPr lang="en-US" altLang="ja-JP" sz="2400" b="1" dirty="0">
                <a:latin typeface="+mn-ea"/>
                <a:cs typeface="ＭＳ Ｐゴシック" pitchFamily="50" charset="-128"/>
              </a:rPr>
              <a:t>)</a:t>
            </a:r>
            <a:r>
              <a:rPr lang="ja-JP" altLang="en-US" sz="2400" b="1" dirty="0" smtClean="0">
                <a:latin typeface="+mn-ea"/>
                <a:cs typeface="ＭＳ Ｐゴシック" pitchFamily="50" charset="-128"/>
              </a:rPr>
              <a:t>が </a:t>
            </a:r>
            <a:r>
              <a:rPr lang="ja-JP" altLang="en-US" sz="2400" b="1" dirty="0">
                <a:latin typeface="+mn-ea"/>
                <a:cs typeface="ＭＳ Ｐゴシック" pitchFamily="50" charset="-128"/>
              </a:rPr>
              <a:t>運転する自転車と衝突。女性は頭蓋骨骨折で</a:t>
            </a:r>
            <a:r>
              <a:rPr lang="en-US" altLang="ja-JP" sz="2400" b="1" dirty="0">
                <a:latin typeface="+mn-ea"/>
                <a:cs typeface="ＭＳ Ｐゴシック" pitchFamily="50" charset="-128"/>
              </a:rPr>
              <a:t>9</a:t>
            </a:r>
            <a:r>
              <a:rPr lang="ja-JP" altLang="en-US" sz="2400" b="1" dirty="0" smtClean="0">
                <a:latin typeface="+mn-ea"/>
                <a:cs typeface="ＭＳ Ｐゴシック" pitchFamily="50" charset="-128"/>
              </a:rPr>
              <a:t>日</a:t>
            </a:r>
            <a:endParaRPr lang="en-US" altLang="ja-JP" sz="2400" b="1" dirty="0" smtClean="0">
              <a:latin typeface="+mn-ea"/>
              <a:cs typeface="ＭＳ Ｐゴシック" pitchFamily="50" charset="-128"/>
            </a:endParaRPr>
          </a:p>
          <a:p>
            <a:pPr eaLnBrk="0" hangingPunct="0">
              <a:defRPr/>
            </a:pPr>
            <a:r>
              <a:rPr lang="ja-JP" altLang="en-US" sz="2400" b="1" dirty="0">
                <a:latin typeface="+mn-ea"/>
                <a:cs typeface="ＭＳ Ｐゴシック" pitchFamily="50" charset="-128"/>
              </a:rPr>
              <a:t>　</a:t>
            </a:r>
            <a:r>
              <a:rPr lang="ja-JP" altLang="en-US" sz="2400" b="1" dirty="0" smtClean="0">
                <a:latin typeface="+mn-ea"/>
                <a:cs typeface="ＭＳ Ｐゴシック" pitchFamily="50" charset="-128"/>
              </a:rPr>
              <a:t>後</a:t>
            </a:r>
            <a:r>
              <a:rPr lang="ja-JP" altLang="en-US" sz="2400" b="1" dirty="0">
                <a:latin typeface="+mn-ea"/>
                <a:cs typeface="ＭＳ Ｐゴシック" pitchFamily="50" charset="-128"/>
              </a:rPr>
              <a:t>に死亡</a:t>
            </a:r>
            <a:r>
              <a:rPr lang="ja-JP" altLang="en-US" sz="2400" b="1" dirty="0" smtClean="0">
                <a:latin typeface="+mn-ea"/>
                <a:cs typeface="ＭＳ Ｐゴシック" pitchFamily="50" charset="-128"/>
              </a:rPr>
              <a:t>。</a:t>
            </a:r>
            <a:r>
              <a:rPr lang="ja-JP" altLang="en-US" sz="2400" b="1" dirty="0">
                <a:latin typeface="+mn-ea"/>
                <a:cs typeface="ＭＳ Ｐゴシック" pitchFamily="50" charset="-128"/>
              </a:rPr>
              <a:t>　　　　　　　　　　　　　（さいたま地裁平成</a:t>
            </a:r>
            <a:r>
              <a:rPr lang="en-US" altLang="ja-JP" sz="2400" b="1" dirty="0">
                <a:latin typeface="+mn-ea"/>
                <a:cs typeface="ＭＳ Ｐゴシック" pitchFamily="50" charset="-128"/>
              </a:rPr>
              <a:t>14</a:t>
            </a:r>
            <a:r>
              <a:rPr lang="ja-JP" altLang="en-US" sz="2400" b="1" dirty="0">
                <a:latin typeface="+mn-ea"/>
                <a:cs typeface="ＭＳ Ｐゴシック" pitchFamily="50" charset="-128"/>
              </a:rPr>
              <a:t>年２月</a:t>
            </a:r>
            <a:r>
              <a:rPr lang="en-US" altLang="ja-JP" sz="2400" b="1" dirty="0">
                <a:latin typeface="+mn-ea"/>
                <a:cs typeface="ＭＳ Ｐゴシック" pitchFamily="50" charset="-128"/>
              </a:rPr>
              <a:t>15</a:t>
            </a:r>
            <a:r>
              <a:rPr lang="ja-JP" altLang="en-US" sz="2400" b="1" dirty="0">
                <a:latin typeface="+mn-ea"/>
                <a:cs typeface="ＭＳ Ｐゴシック" pitchFamily="50" charset="-128"/>
              </a:rPr>
              <a:t>日）</a:t>
            </a:r>
            <a:endParaRPr lang="en-US" altLang="ja-JP" sz="2400" b="1" dirty="0">
              <a:latin typeface="+mn-ea"/>
              <a:cs typeface="ＭＳ Ｐゴシック" pitchFamily="50" charset="-128"/>
            </a:endParaRPr>
          </a:p>
          <a:p>
            <a:pPr eaLnBrk="0" hangingPunct="0">
              <a:defRPr/>
            </a:pPr>
            <a:r>
              <a:rPr lang="ja-JP" altLang="en-US" sz="2400" dirty="0">
                <a:latin typeface="+mn-ea"/>
                <a:cs typeface="ＭＳ Ｐゴシック" pitchFamily="50" charset="-128"/>
              </a:rPr>
              <a:t>　　　　　　　　　　</a:t>
            </a:r>
            <a:endParaRPr lang="en-US" altLang="ja-JP" sz="2400" dirty="0" smtClean="0">
              <a:latin typeface="+mn-ea"/>
              <a:cs typeface="ＭＳ Ｐゴシック" pitchFamily="50" charset="-128"/>
            </a:endParaRPr>
          </a:p>
          <a:p>
            <a:pPr eaLnBrk="0" hangingPunct="0">
              <a:defRPr/>
            </a:pPr>
            <a:endParaRPr lang="en-US" altLang="ja-JP" sz="2400" dirty="0">
              <a:latin typeface="+mn-ea"/>
              <a:cs typeface="ＭＳ Ｐゴシック" pitchFamily="50" charset="-128"/>
            </a:endParaRPr>
          </a:p>
          <a:p>
            <a:pPr eaLnBrk="0" hangingPunct="0">
              <a:defRPr/>
            </a:pPr>
            <a:r>
              <a:rPr lang="ja-JP" altLang="en-US" sz="2800" b="1" dirty="0" smtClean="0">
                <a:latin typeface="+mn-ea"/>
                <a:ea typeface="+mn-ea"/>
                <a:cs typeface="ＭＳ Ｐゴシック" pitchFamily="50" charset="-128"/>
              </a:rPr>
              <a:t>○</a:t>
            </a:r>
            <a:r>
              <a:rPr lang="ja-JP" altLang="en-US" sz="2800" b="1" dirty="0">
                <a:latin typeface="+mn-ea"/>
                <a:ea typeface="+mn-ea"/>
                <a:cs typeface="ＭＳ Ｐゴシック" pitchFamily="50" charset="-128"/>
              </a:rPr>
              <a:t>　小学生男児による重症事故　　　　</a:t>
            </a:r>
            <a:r>
              <a:rPr lang="en-US" altLang="ja-JP" sz="2800" b="1" dirty="0" smtClean="0">
                <a:latin typeface="+mn-ea"/>
                <a:ea typeface="+mn-ea"/>
                <a:cs typeface="ＭＳ Ｐゴシック" pitchFamily="50" charset="-128"/>
              </a:rPr>
              <a:t>→ </a:t>
            </a:r>
            <a:r>
              <a:rPr lang="ja-JP" altLang="en-US" sz="2800" b="1" dirty="0">
                <a:latin typeface="+mn-ea"/>
                <a:ea typeface="+mn-ea"/>
                <a:cs typeface="ＭＳ Ｐゴシック" pitchFamily="50" charset="-128"/>
              </a:rPr>
              <a:t>約９，５００万円</a:t>
            </a:r>
            <a:endParaRPr lang="en-US" altLang="ja-JP" sz="2800" b="1" dirty="0">
              <a:latin typeface="+mn-ea"/>
              <a:ea typeface="+mn-ea"/>
              <a:cs typeface="ＭＳ Ｐゴシック" pitchFamily="50" charset="-128"/>
            </a:endParaRPr>
          </a:p>
          <a:p>
            <a:pPr eaLnBrk="0" hangingPunct="0">
              <a:defRPr/>
            </a:pPr>
            <a:r>
              <a:rPr lang="ja-JP" altLang="en-US" sz="2400" b="1" dirty="0">
                <a:latin typeface="+mn-ea"/>
                <a:ea typeface="+mn-ea"/>
                <a:cs typeface="ＭＳ Ｐゴシック" pitchFamily="50" charset="-128"/>
              </a:rPr>
              <a:t>　　　</a:t>
            </a:r>
            <a:r>
              <a:rPr lang="ja-JP" altLang="en-US" sz="2400" b="1" dirty="0">
                <a:solidFill>
                  <a:srgbClr val="FF0000"/>
                </a:solidFill>
                <a:latin typeface="+mn-ea"/>
                <a:ea typeface="+mn-ea"/>
                <a:cs typeface="ＭＳ Ｐゴシック" pitchFamily="50" charset="-128"/>
              </a:rPr>
              <a:t>小学生男児</a:t>
            </a:r>
            <a:r>
              <a:rPr lang="ja-JP" altLang="en-US" sz="2400" b="1" dirty="0" smtClean="0">
                <a:solidFill>
                  <a:srgbClr val="FF0000"/>
                </a:solidFill>
                <a:latin typeface="+mn-ea"/>
                <a:ea typeface="+mn-ea"/>
                <a:cs typeface="ＭＳ Ｐゴシック" pitchFamily="50" charset="-128"/>
              </a:rPr>
              <a:t>が自転車で坂</a:t>
            </a:r>
            <a:r>
              <a:rPr lang="ja-JP" altLang="en-US" sz="2400" b="1" dirty="0">
                <a:solidFill>
                  <a:srgbClr val="FF0000"/>
                </a:solidFill>
                <a:latin typeface="+mn-ea"/>
                <a:ea typeface="+mn-ea"/>
                <a:cs typeface="ＭＳ Ｐゴシック" pitchFamily="50" charset="-128"/>
              </a:rPr>
              <a:t>を下っている</a:t>
            </a:r>
            <a:r>
              <a:rPr lang="ja-JP" altLang="en-US" sz="2400" b="1" dirty="0" smtClean="0">
                <a:solidFill>
                  <a:srgbClr val="FF0000"/>
                </a:solidFill>
                <a:latin typeface="+mn-ea"/>
                <a:ea typeface="+mn-ea"/>
                <a:cs typeface="ＭＳ Ｐゴシック" pitchFamily="50" charset="-128"/>
              </a:rPr>
              <a:t>途中</a:t>
            </a:r>
            <a:r>
              <a:rPr lang="ja-JP" altLang="en-US" sz="2400" b="1" dirty="0">
                <a:solidFill>
                  <a:srgbClr val="FF0000"/>
                </a:solidFill>
                <a:latin typeface="+mn-ea"/>
                <a:cs typeface="ＭＳ Ｐゴシック" pitchFamily="50" charset="-128"/>
              </a:rPr>
              <a:t>に</a:t>
            </a:r>
            <a:r>
              <a:rPr lang="ja-JP" altLang="en-US" sz="2400" b="1" dirty="0" smtClean="0">
                <a:latin typeface="+mn-ea"/>
                <a:ea typeface="+mn-ea"/>
                <a:cs typeface="ＭＳ Ｐゴシック" pitchFamily="50" charset="-128"/>
              </a:rPr>
              <a:t>、</a:t>
            </a:r>
            <a:r>
              <a:rPr lang="ja-JP" altLang="en-US" sz="2400" b="1" dirty="0">
                <a:latin typeface="+mn-ea"/>
                <a:ea typeface="+mn-ea"/>
                <a:cs typeface="ＭＳ Ｐゴシック" pitchFamily="50" charset="-128"/>
              </a:rPr>
              <a:t>女性と衝突。</a:t>
            </a:r>
            <a:endParaRPr lang="en-US" altLang="ja-JP" sz="2400" b="1" dirty="0">
              <a:latin typeface="+mn-ea"/>
              <a:ea typeface="+mn-ea"/>
              <a:cs typeface="ＭＳ Ｐゴシック" pitchFamily="50" charset="-128"/>
            </a:endParaRPr>
          </a:p>
          <a:p>
            <a:pPr eaLnBrk="0" hangingPunct="0">
              <a:defRPr/>
            </a:pPr>
            <a:r>
              <a:rPr lang="ja-JP" altLang="en-US" sz="2400" b="1" dirty="0">
                <a:latin typeface="+mn-ea"/>
                <a:ea typeface="+mn-ea"/>
                <a:cs typeface="ＭＳ Ｐゴシック" pitchFamily="50" charset="-128"/>
              </a:rPr>
              <a:t>　 　 女性は頭を打ち寝たきり状態に。</a:t>
            </a:r>
            <a:endParaRPr lang="en-US" altLang="ja-JP" sz="2400" b="1" dirty="0">
              <a:latin typeface="+mn-ea"/>
              <a:ea typeface="+mn-ea"/>
              <a:cs typeface="ＭＳ Ｐゴシック" pitchFamily="50" charset="-128"/>
            </a:endParaRPr>
          </a:p>
          <a:p>
            <a:pPr eaLnBrk="0" hangingPunct="0">
              <a:defRPr/>
            </a:pPr>
            <a:r>
              <a:rPr lang="en-US" altLang="ja-JP" sz="2400" b="1" dirty="0">
                <a:latin typeface="+mn-ea"/>
                <a:ea typeface="+mn-ea"/>
                <a:cs typeface="ＭＳ Ｐゴシック" pitchFamily="50" charset="-128"/>
              </a:rPr>
              <a:t>    </a:t>
            </a:r>
            <a:r>
              <a:rPr lang="ja-JP" altLang="en-US" sz="2400" b="1" dirty="0">
                <a:latin typeface="+mn-ea"/>
                <a:ea typeface="+mn-ea"/>
                <a:cs typeface="ＭＳ Ｐゴシック" pitchFamily="50" charset="-128"/>
              </a:rPr>
              <a:t>　　　　　　　　　　　　　　　　　　　　　　</a:t>
            </a:r>
            <a:r>
              <a:rPr lang="ja-JP" altLang="en-US" sz="2400" b="1" dirty="0" smtClean="0">
                <a:latin typeface="+mn-ea"/>
                <a:ea typeface="+mn-ea"/>
                <a:cs typeface="ＭＳ Ｐゴシック" pitchFamily="50" charset="-128"/>
              </a:rPr>
              <a:t>（</a:t>
            </a:r>
            <a:r>
              <a:rPr lang="ja-JP" altLang="en-US" sz="2400" b="1" dirty="0">
                <a:latin typeface="+mn-ea"/>
                <a:ea typeface="+mn-ea"/>
                <a:cs typeface="ＭＳ Ｐゴシック" pitchFamily="50" charset="-128"/>
              </a:rPr>
              <a:t>神戸地裁判決・平成２５年</a:t>
            </a:r>
            <a:r>
              <a:rPr lang="ja-JP" altLang="en-US" sz="2400" b="1" dirty="0" smtClean="0">
                <a:latin typeface="+mn-ea"/>
                <a:ea typeface="+mn-ea"/>
                <a:cs typeface="ＭＳ Ｐゴシック" pitchFamily="50" charset="-128"/>
              </a:rPr>
              <a:t>）</a:t>
            </a:r>
            <a:endParaRPr lang="en-US" altLang="ja-JP" sz="2000" dirty="0">
              <a:solidFill>
                <a:schemeClr val="bg1"/>
              </a:solidFill>
              <a:latin typeface="+mn-ea"/>
              <a:ea typeface="+mn-ea"/>
              <a:cs typeface="ＭＳ Ｐゴシック" pitchFamily="50" charset="-128"/>
            </a:endParaRPr>
          </a:p>
          <a:p>
            <a:pPr eaLnBrk="0" hangingPunct="0">
              <a:defRPr/>
            </a:pPr>
            <a:endParaRPr lang="ja-JP" altLang="en-US" sz="1400" dirty="0">
              <a:cs typeface="ＭＳ Ｐゴシック" pitchFamily="50" charset="-128"/>
            </a:endParaRPr>
          </a:p>
        </p:txBody>
      </p:sp>
      <p:sp>
        <p:nvSpPr>
          <p:cNvPr id="6" name="タイトル 1"/>
          <p:cNvSpPr txBox="1">
            <a:spLocks/>
          </p:cNvSpPr>
          <p:nvPr/>
        </p:nvSpPr>
        <p:spPr>
          <a:xfrm>
            <a:off x="452656" y="241352"/>
            <a:ext cx="8229600" cy="1143000"/>
          </a:xfrm>
          <a:prstGeom prst="rect">
            <a:avLst/>
          </a:prstGeom>
        </p:spPr>
        <p:txBody>
          <a:bodyPr>
            <a:normAutofit/>
          </a:bodyPr>
          <a:lstStyle>
            <a:lvl1pPr algn="ctr" rtl="0" eaLnBrk="1" latinLnBrk="0" hangingPunct="1">
              <a:spcBef>
                <a:spcPct val="0"/>
              </a:spcBef>
              <a:buNone/>
              <a:defRPr kumimoji="1" sz="4400" baseline="0">
                <a:ln>
                  <a:noFill/>
                </a:ln>
                <a:solidFill>
                  <a:schemeClr val="tx2"/>
                </a:solidFill>
                <a:effectLst>
                  <a:glow rad="101600">
                    <a:schemeClr val="bg2">
                      <a:tint val="20000"/>
                      <a:alpha val="60000"/>
                    </a:schemeClr>
                  </a:glow>
                  <a:outerShdw blurRad="50800" dist="50800" dir="2700000" algn="tl" rotWithShape="0">
                    <a:srgbClr val="000000">
                      <a:alpha val="43137"/>
                    </a:srgbClr>
                  </a:outerShdw>
                </a:effectLst>
                <a:latin typeface="+mj-lt"/>
                <a:ea typeface="+mj-ea"/>
                <a:cs typeface="+mj-cs"/>
              </a:defRPr>
            </a:lvl1pPr>
          </a:lstStyle>
          <a:p>
            <a:r>
              <a:rPr lang="ja-JP" altLang="en-US" sz="5400" kern="0" dirty="0" smtClean="0"/>
              <a:t>高額賠償事例</a:t>
            </a:r>
            <a:endParaRPr lang="ja-JP" altLang="en-US" sz="5400" kern="0" dirty="0"/>
          </a:p>
        </p:txBody>
      </p:sp>
      <p:sp>
        <p:nvSpPr>
          <p:cNvPr id="7" name="角丸四角形 6"/>
          <p:cNvSpPr/>
          <p:nvPr/>
        </p:nvSpPr>
        <p:spPr bwMode="auto">
          <a:xfrm>
            <a:off x="248376" y="1556792"/>
            <a:ext cx="5329238" cy="514350"/>
          </a:xfrm>
          <a:prstGeom prst="roundRect">
            <a:avLst>
              <a:gd name="adj" fmla="val 9265"/>
            </a:avLst>
          </a:prstGeom>
          <a:solidFill>
            <a:schemeClr val="accent1"/>
          </a:solidFill>
          <a:ln w="25400" cap="flat" cmpd="sng" algn="ctr">
            <a:solidFill>
              <a:srgbClr val="558ED5"/>
            </a:solidFill>
            <a:prstDash val="solid"/>
            <a:round/>
            <a:headEnd type="none" w="med" len="med"/>
            <a:tailEnd type="none" w="med" len="med"/>
          </a:ln>
          <a:effectLst/>
        </p:spPr>
        <p:txBody>
          <a:bodyPr/>
          <a:lstStyle/>
          <a:p>
            <a:pPr algn="ctr" fontAlgn="auto">
              <a:spcBef>
                <a:spcPts val="0"/>
              </a:spcBef>
              <a:spcAft>
                <a:spcPts val="0"/>
              </a:spcAft>
              <a:defRPr/>
            </a:pPr>
            <a:r>
              <a:rPr lang="ja-JP" altLang="en-US" sz="2400" dirty="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自転車事故に伴う損害賠償事案の例</a:t>
            </a:r>
          </a:p>
        </p:txBody>
      </p:sp>
    </p:spTree>
    <p:extLst>
      <p:ext uri="{BB962C8B-B14F-4D97-AF65-F5344CB8AC3E}">
        <p14:creationId xmlns:p14="http://schemas.microsoft.com/office/powerpoint/2010/main" val="12728562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23850" y="1268413"/>
            <a:ext cx="8353425" cy="5055393"/>
          </a:xfrm>
          <a:prstGeom prst="rect">
            <a:avLst/>
          </a:prstGeom>
          <a:noFill/>
          <a:ln>
            <a:solidFill>
              <a:srgbClr val="FF3399"/>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9220" name="正方形/長方形 5"/>
          <p:cNvSpPr>
            <a:spLocks noChangeArrowheads="1"/>
          </p:cNvSpPr>
          <p:nvPr/>
        </p:nvSpPr>
        <p:spPr bwMode="auto">
          <a:xfrm>
            <a:off x="395288" y="1916113"/>
            <a:ext cx="8280400" cy="4693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sz="2400" dirty="0">
                <a:solidFill>
                  <a:srgbClr val="FF0000"/>
                </a:solidFill>
                <a:latin typeface="ＭＳ ゴシック" pitchFamily="49" charset="-128"/>
                <a:ea typeface="ＭＳ ゴシック" pitchFamily="49" charset="-128"/>
              </a:rPr>
              <a:t>　</a:t>
            </a:r>
            <a:r>
              <a:rPr lang="ja-JP" altLang="en-US" sz="2400" dirty="0" smtClean="0">
                <a:solidFill>
                  <a:srgbClr val="FF0000"/>
                </a:solidFill>
                <a:latin typeface="ＭＳ ゴシック" pitchFamily="49" charset="-128"/>
                <a:ea typeface="ＭＳ ゴシック" pitchFamily="49" charset="-128"/>
              </a:rPr>
              <a:t>　</a:t>
            </a:r>
            <a:r>
              <a:rPr lang="ja-JP" altLang="en-US" sz="2400" b="1" dirty="0" smtClean="0">
                <a:latin typeface="ＭＳ ゴシック" pitchFamily="49" charset="-128"/>
                <a:ea typeface="ＭＳ ゴシック" pitchFamily="49" charset="-128"/>
              </a:rPr>
              <a:t>自転車事故に係る被害者救済の確保の観点から、自転</a:t>
            </a:r>
            <a:endParaRPr lang="en-US" altLang="ja-JP" sz="2400" b="1" dirty="0" smtClean="0">
              <a:latin typeface="ＭＳ ゴシック" pitchFamily="49" charset="-128"/>
              <a:ea typeface="ＭＳ ゴシック" pitchFamily="49" charset="-128"/>
            </a:endParaRPr>
          </a:p>
          <a:p>
            <a:pPr eaLnBrk="1" hangingPunct="1"/>
            <a:r>
              <a:rPr lang="ja-JP" altLang="en-US" sz="2400" b="1" dirty="0">
                <a:latin typeface="ＭＳ ゴシック" pitchFamily="49" charset="-128"/>
                <a:ea typeface="ＭＳ ゴシック" pitchFamily="49" charset="-128"/>
              </a:rPr>
              <a:t>　</a:t>
            </a:r>
            <a:r>
              <a:rPr lang="ja-JP" altLang="en-US" sz="2400" b="1" dirty="0" smtClean="0">
                <a:latin typeface="ＭＳ ゴシック" pitchFamily="49" charset="-128"/>
                <a:ea typeface="ＭＳ ゴシック" pitchFamily="49" charset="-128"/>
              </a:rPr>
              <a:t>車利用者等に対し、自転車損害保険等への加入の義務付</a:t>
            </a:r>
            <a:endParaRPr lang="en-US" altLang="ja-JP" sz="2400" b="1" dirty="0" smtClean="0">
              <a:latin typeface="ＭＳ ゴシック" pitchFamily="49" charset="-128"/>
              <a:ea typeface="ＭＳ ゴシック" pitchFamily="49" charset="-128"/>
            </a:endParaRPr>
          </a:p>
          <a:p>
            <a:pPr eaLnBrk="1" hangingPunct="1"/>
            <a:r>
              <a:rPr lang="ja-JP" altLang="en-US" sz="2400" b="1" dirty="0">
                <a:latin typeface="ＭＳ ゴシック" pitchFamily="49" charset="-128"/>
                <a:ea typeface="ＭＳ ゴシック" pitchFamily="49" charset="-128"/>
              </a:rPr>
              <a:t>　</a:t>
            </a:r>
            <a:r>
              <a:rPr lang="ja-JP" altLang="en-US" sz="2400" b="1" dirty="0" err="1" smtClean="0">
                <a:latin typeface="ＭＳ ゴシック" pitchFamily="49" charset="-128"/>
                <a:ea typeface="ＭＳ ゴシック" pitchFamily="49" charset="-128"/>
              </a:rPr>
              <a:t>け</a:t>
            </a:r>
            <a:r>
              <a:rPr lang="ja-JP" altLang="en-US" sz="2400" b="1" dirty="0" smtClean="0">
                <a:latin typeface="ＭＳ ゴシック" pitchFamily="49" charset="-128"/>
                <a:ea typeface="ＭＳ ゴシック" pitchFamily="49" charset="-128"/>
              </a:rPr>
              <a:t>等を行うこととした</a:t>
            </a:r>
            <a:endParaRPr lang="en-US" altLang="ja-JP" sz="2400" b="1" dirty="0" smtClean="0">
              <a:latin typeface="ＭＳ ゴシック" pitchFamily="49" charset="-128"/>
              <a:ea typeface="ＭＳ ゴシック" pitchFamily="49" charset="-128"/>
            </a:endParaRPr>
          </a:p>
          <a:p>
            <a:pPr eaLnBrk="1" hangingPunct="1"/>
            <a:endParaRPr lang="en-US" altLang="ja-JP" sz="2400" dirty="0">
              <a:latin typeface="ＭＳ ゴシック" pitchFamily="49" charset="-128"/>
              <a:ea typeface="ＭＳ ゴシック" pitchFamily="49" charset="-128"/>
            </a:endParaRPr>
          </a:p>
          <a:p>
            <a:pPr eaLnBrk="1" hangingPunct="1"/>
            <a:endParaRPr lang="en-US" altLang="ja-JP" sz="2400" dirty="0" smtClean="0">
              <a:solidFill>
                <a:srgbClr val="FF0000"/>
              </a:solidFill>
              <a:latin typeface="ＭＳ ゴシック" pitchFamily="49" charset="-128"/>
              <a:ea typeface="ＭＳ ゴシック" pitchFamily="49" charset="-128"/>
            </a:endParaRPr>
          </a:p>
          <a:p>
            <a:pPr eaLnBrk="1" hangingPunct="1"/>
            <a:endParaRPr lang="en-US" altLang="ja-JP" sz="2400" dirty="0">
              <a:solidFill>
                <a:srgbClr val="FF0000"/>
              </a:solidFill>
              <a:latin typeface="ＭＳ ゴシック" pitchFamily="49" charset="-128"/>
              <a:ea typeface="ＭＳ ゴシック" pitchFamily="49" charset="-128"/>
            </a:endParaRPr>
          </a:p>
          <a:p>
            <a:pPr eaLnBrk="1" hangingPunct="1"/>
            <a:r>
              <a:rPr lang="ja-JP" altLang="en-US" sz="2400" dirty="0">
                <a:solidFill>
                  <a:srgbClr val="FF0000"/>
                </a:solidFill>
                <a:latin typeface="ＭＳ ゴシック" pitchFamily="49" charset="-128"/>
                <a:ea typeface="ＭＳ ゴシック" pitchFamily="49" charset="-128"/>
              </a:rPr>
              <a:t>　</a:t>
            </a:r>
            <a:r>
              <a:rPr lang="ja-JP" altLang="en-US" sz="2400" dirty="0" smtClean="0">
                <a:solidFill>
                  <a:srgbClr val="FF0000"/>
                </a:solidFill>
                <a:latin typeface="ＭＳ ゴシック" pitchFamily="49" charset="-128"/>
                <a:ea typeface="ＭＳ ゴシック" pitchFamily="49" charset="-128"/>
              </a:rPr>
              <a:t>　</a:t>
            </a:r>
            <a:r>
              <a:rPr lang="ja-JP" altLang="en-US" sz="2400" b="1" dirty="0" smtClean="0">
                <a:latin typeface="ＭＳ ゴシック" pitchFamily="49" charset="-128"/>
                <a:ea typeface="ＭＳ ゴシック" pitchFamily="49" charset="-128"/>
              </a:rPr>
              <a:t>①　自転車損害保険加入の義務付け</a:t>
            </a:r>
            <a:endParaRPr lang="en-US" altLang="ja-JP" sz="2400" b="1" dirty="0">
              <a:latin typeface="ＭＳ ゴシック" pitchFamily="49" charset="-128"/>
              <a:ea typeface="ＭＳ ゴシック" pitchFamily="49" charset="-128"/>
            </a:endParaRPr>
          </a:p>
          <a:p>
            <a:pPr eaLnBrk="1" hangingPunct="1"/>
            <a:r>
              <a:rPr lang="ja-JP" altLang="en-US" sz="2400" b="1" dirty="0" smtClean="0">
                <a:latin typeface="ＭＳ ゴシック" pitchFamily="49" charset="-128"/>
                <a:ea typeface="ＭＳ ゴシック" pitchFamily="49" charset="-128"/>
              </a:rPr>
              <a:t>　　②　自転車損害保険に関する情報の提供</a:t>
            </a:r>
            <a:endParaRPr lang="en-US" altLang="ja-JP" sz="2400" b="1" dirty="0" smtClean="0">
              <a:latin typeface="ＭＳ ゴシック" pitchFamily="49" charset="-128"/>
              <a:ea typeface="ＭＳ ゴシック" pitchFamily="49" charset="-128"/>
            </a:endParaRPr>
          </a:p>
          <a:p>
            <a:pPr eaLnBrk="1" hangingPunct="1"/>
            <a:endParaRPr lang="en-US" altLang="ja-JP" sz="2400" dirty="0" smtClean="0">
              <a:latin typeface="ＭＳ ゴシック" pitchFamily="49" charset="-128"/>
              <a:ea typeface="ＭＳ ゴシック" pitchFamily="49" charset="-128"/>
            </a:endParaRPr>
          </a:p>
          <a:p>
            <a:pPr eaLnBrk="1" hangingPunct="1"/>
            <a:endParaRPr lang="en-US" altLang="ja-JP" sz="2400" dirty="0">
              <a:latin typeface="ＭＳ ゴシック" pitchFamily="49" charset="-128"/>
              <a:ea typeface="ＭＳ ゴシック" pitchFamily="49" charset="-128"/>
            </a:endParaRPr>
          </a:p>
          <a:p>
            <a:pPr eaLnBrk="1" hangingPunct="1"/>
            <a:endParaRPr lang="en-US" altLang="ja-JP" sz="900" dirty="0" smtClean="0">
              <a:latin typeface="ＭＳ ゴシック" pitchFamily="49" charset="-128"/>
              <a:ea typeface="ＭＳ ゴシック" pitchFamily="49" charset="-128"/>
            </a:endParaRPr>
          </a:p>
          <a:p>
            <a:pPr eaLnBrk="1" hangingPunct="1"/>
            <a:r>
              <a:rPr lang="ja-JP" altLang="en-US" sz="2400" dirty="0">
                <a:latin typeface="ＭＳ ゴシック" pitchFamily="49" charset="-128"/>
                <a:ea typeface="ＭＳ ゴシック" pitchFamily="49" charset="-128"/>
              </a:rPr>
              <a:t>　</a:t>
            </a:r>
            <a:r>
              <a:rPr lang="ja-JP" altLang="en-US" sz="2400" dirty="0" smtClean="0">
                <a:latin typeface="ＭＳ ゴシック" pitchFamily="49" charset="-128"/>
                <a:ea typeface="ＭＳ ゴシック" pitchFamily="49" charset="-128"/>
              </a:rPr>
              <a:t>　</a:t>
            </a:r>
            <a:r>
              <a:rPr lang="ja-JP" altLang="en-US" sz="2400" b="1" dirty="0" smtClean="0">
                <a:latin typeface="ＭＳ ゴシック" pitchFamily="49" charset="-128"/>
                <a:ea typeface="ＭＳ ゴシック" pitchFamily="49" charset="-128"/>
              </a:rPr>
              <a:t>平成３０年４月</a:t>
            </a:r>
            <a:r>
              <a:rPr lang="ja-JP" altLang="en-US" sz="2400" b="1" dirty="0">
                <a:latin typeface="ＭＳ ゴシック" pitchFamily="49" charset="-128"/>
                <a:ea typeface="ＭＳ ゴシック" pitchFamily="49" charset="-128"/>
              </a:rPr>
              <a:t>１</a:t>
            </a:r>
            <a:r>
              <a:rPr lang="ja-JP" altLang="en-US" sz="2400" b="1" dirty="0" smtClean="0">
                <a:latin typeface="ＭＳ ゴシック" pitchFamily="49" charset="-128"/>
                <a:ea typeface="ＭＳ ゴシック" pitchFamily="49" charset="-128"/>
              </a:rPr>
              <a:t>日</a:t>
            </a:r>
            <a:endParaRPr lang="en-US" altLang="ja-JP" sz="2400" dirty="0" smtClean="0">
              <a:latin typeface="ＭＳ ゴシック" pitchFamily="49" charset="-128"/>
              <a:ea typeface="ＭＳ ゴシック" pitchFamily="49" charset="-128"/>
            </a:endParaRPr>
          </a:p>
          <a:p>
            <a:pPr eaLnBrk="1" hangingPunct="1"/>
            <a:endParaRPr lang="en-US" altLang="ja-JP" sz="2400" dirty="0">
              <a:latin typeface="ＭＳ ゴシック" pitchFamily="49" charset="-128"/>
              <a:ea typeface="ＭＳ ゴシック" pitchFamily="49" charset="-128"/>
            </a:endParaRPr>
          </a:p>
        </p:txBody>
      </p:sp>
      <p:sp>
        <p:nvSpPr>
          <p:cNvPr id="7" name="角丸四角形 6"/>
          <p:cNvSpPr/>
          <p:nvPr/>
        </p:nvSpPr>
        <p:spPr bwMode="auto">
          <a:xfrm>
            <a:off x="395289" y="1341438"/>
            <a:ext cx="2736850" cy="603250"/>
          </a:xfrm>
          <a:prstGeom prst="roundRect">
            <a:avLst>
              <a:gd name="adj" fmla="val 9265"/>
            </a:avLst>
          </a:prstGeom>
          <a:solidFill>
            <a:schemeClr val="accent1">
              <a:lumMod val="75000"/>
            </a:schemeClr>
          </a:solidFill>
          <a:ln w="25400" cap="flat" cmpd="sng" algn="ctr">
            <a:solidFill>
              <a:srgbClr val="558ED5"/>
            </a:solidFill>
            <a:prstDash val="solid"/>
            <a:round/>
            <a:headEnd type="none" w="med" len="med"/>
            <a:tailEnd type="none" w="med" len="med"/>
          </a:ln>
          <a:effectLst/>
        </p:spPr>
        <p:txBody>
          <a:bodyPr/>
          <a:lstStyle/>
          <a:p>
            <a:pPr fontAlgn="auto">
              <a:spcBef>
                <a:spcPts val="0"/>
              </a:spcBef>
              <a:spcAft>
                <a:spcPts val="0"/>
              </a:spcAft>
              <a:defRPr/>
            </a:pPr>
            <a:r>
              <a:rPr lang="ja-JP" altLang="en-US" sz="2400" dirty="0">
                <a:effectLst>
                  <a:outerShdw blurRad="38100" dist="38100" dir="2700000" algn="tl">
                    <a:srgbClr val="000000">
                      <a:alpha val="43137"/>
                    </a:srgbClr>
                  </a:outerShdw>
                </a:effectLst>
                <a:latin typeface="HGP創英角ｺﾞｼｯｸUB" pitchFamily="50" charset="-128"/>
                <a:ea typeface="HGP創英角ｺﾞｼｯｸUB" pitchFamily="50" charset="-128"/>
              </a:rPr>
              <a:t>　</a:t>
            </a:r>
            <a:r>
              <a:rPr lang="ja-JP" altLang="en-US" sz="2400" dirty="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１　改正</a:t>
            </a:r>
            <a:r>
              <a:rPr lang="ja-JP" altLang="en-US" sz="2400" dirty="0" smtClean="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の趣旨</a:t>
            </a:r>
            <a:endParaRPr lang="ja-JP" altLang="en-US" sz="2400" dirty="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p:txBody>
      </p:sp>
      <p:sp>
        <p:nvSpPr>
          <p:cNvPr id="9" name="角丸四角形 8"/>
          <p:cNvSpPr/>
          <p:nvPr/>
        </p:nvSpPr>
        <p:spPr bwMode="auto">
          <a:xfrm>
            <a:off x="395289" y="3295000"/>
            <a:ext cx="2736850" cy="604837"/>
          </a:xfrm>
          <a:prstGeom prst="roundRect">
            <a:avLst>
              <a:gd name="adj" fmla="val 9265"/>
            </a:avLst>
          </a:prstGeom>
          <a:solidFill>
            <a:schemeClr val="accent1">
              <a:lumMod val="75000"/>
            </a:schemeClr>
          </a:solidFill>
          <a:ln w="25400" cap="flat" cmpd="sng" algn="ctr">
            <a:solidFill>
              <a:srgbClr val="558ED5"/>
            </a:solidFill>
            <a:prstDash val="solid"/>
            <a:round/>
            <a:headEnd type="none" w="med" len="med"/>
            <a:tailEnd type="none" w="med" len="med"/>
          </a:ln>
          <a:effectLst/>
        </p:spPr>
        <p:txBody>
          <a:bodyPr/>
          <a:lstStyle/>
          <a:p>
            <a:pPr fontAlgn="auto">
              <a:spcBef>
                <a:spcPts val="0"/>
              </a:spcBef>
              <a:spcAft>
                <a:spcPts val="0"/>
              </a:spcAft>
              <a:defRPr/>
            </a:pPr>
            <a:r>
              <a:rPr lang="ja-JP" altLang="en-US" sz="2400" dirty="0">
                <a:effectLst>
                  <a:outerShdw blurRad="38100" dist="38100" dir="2700000" algn="tl">
                    <a:srgbClr val="000000">
                      <a:alpha val="43137"/>
                    </a:srgbClr>
                  </a:outerShdw>
                </a:effectLst>
                <a:latin typeface="HGP創英角ｺﾞｼｯｸUB" pitchFamily="50" charset="-128"/>
                <a:ea typeface="HGP創英角ｺﾞｼｯｸUB" pitchFamily="50" charset="-128"/>
              </a:rPr>
              <a:t>　</a:t>
            </a:r>
            <a:r>
              <a:rPr lang="ja-JP" altLang="en-US" sz="2400" dirty="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２　改正</a:t>
            </a:r>
            <a:r>
              <a:rPr lang="ja-JP" altLang="en-US" sz="2400" dirty="0" smtClean="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の内容</a:t>
            </a:r>
            <a:endParaRPr lang="ja-JP" altLang="en-US" sz="2400" dirty="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p:txBody>
      </p:sp>
      <p:sp>
        <p:nvSpPr>
          <p:cNvPr id="10" name="タイトル 1"/>
          <p:cNvSpPr txBox="1">
            <a:spLocks/>
          </p:cNvSpPr>
          <p:nvPr/>
        </p:nvSpPr>
        <p:spPr>
          <a:xfrm>
            <a:off x="35496" y="92988"/>
            <a:ext cx="9036496" cy="901355"/>
          </a:xfrm>
          <a:prstGeom prst="rect">
            <a:avLst/>
          </a:prstGeom>
        </p:spPr>
        <p:txBody>
          <a:bodyPr>
            <a:noAutofit/>
          </a:bodyPr>
          <a:lstStyle>
            <a:lvl1pPr algn="ctr" rtl="0" eaLnBrk="1" latinLnBrk="0" hangingPunct="1">
              <a:spcBef>
                <a:spcPct val="0"/>
              </a:spcBef>
              <a:buNone/>
              <a:defRPr kumimoji="1" sz="4400" baseline="0">
                <a:ln>
                  <a:noFill/>
                </a:ln>
                <a:solidFill>
                  <a:schemeClr val="tx2"/>
                </a:solidFill>
                <a:effectLst>
                  <a:glow rad="101600">
                    <a:schemeClr val="bg2">
                      <a:tint val="20000"/>
                      <a:alpha val="60000"/>
                    </a:schemeClr>
                  </a:glow>
                  <a:outerShdw blurRad="50800" dist="50800" dir="2700000" algn="tl" rotWithShape="0">
                    <a:srgbClr val="000000">
                      <a:alpha val="43137"/>
                    </a:srgbClr>
                  </a:outerShdw>
                </a:effectLst>
                <a:latin typeface="+mj-lt"/>
                <a:ea typeface="+mj-ea"/>
                <a:cs typeface="+mj-cs"/>
              </a:defRPr>
            </a:lvl1pPr>
          </a:lstStyle>
          <a:p>
            <a:r>
              <a:rPr lang="ja-JP" altLang="en-US" sz="3200" kern="0" dirty="0" smtClean="0"/>
              <a:t>「埼玉県自転車の安全な利用の促進に関する条例」</a:t>
            </a:r>
            <a:endParaRPr lang="en-US" altLang="ja-JP" sz="3200" kern="0" dirty="0" smtClean="0"/>
          </a:p>
          <a:p>
            <a:r>
              <a:rPr lang="ja-JP" altLang="en-US" sz="3200" kern="0" dirty="0" smtClean="0"/>
              <a:t>の</a:t>
            </a:r>
            <a:r>
              <a:rPr lang="ja-JP" altLang="en-US" sz="3200" kern="0" dirty="0">
                <a:effectLst>
                  <a:glow rad="101600">
                    <a:schemeClr val="bg2">
                      <a:tint val="20000"/>
                      <a:alpha val="60000"/>
                    </a:schemeClr>
                  </a:glow>
                  <a:outerShdw blurRad="38100" dist="38100" dir="2700000" algn="tl">
                    <a:srgbClr val="000000">
                      <a:alpha val="43137"/>
                    </a:srgbClr>
                  </a:outerShdw>
                </a:effectLst>
              </a:rPr>
              <a:t>一部改正</a:t>
            </a:r>
          </a:p>
        </p:txBody>
      </p:sp>
      <p:sp>
        <p:nvSpPr>
          <p:cNvPr id="8" name="角丸四角形 7"/>
          <p:cNvSpPr/>
          <p:nvPr/>
        </p:nvSpPr>
        <p:spPr bwMode="auto">
          <a:xfrm>
            <a:off x="347197" y="5044172"/>
            <a:ext cx="2736850" cy="604837"/>
          </a:xfrm>
          <a:prstGeom prst="roundRect">
            <a:avLst>
              <a:gd name="adj" fmla="val 9265"/>
            </a:avLst>
          </a:prstGeom>
          <a:solidFill>
            <a:schemeClr val="accent1">
              <a:lumMod val="75000"/>
            </a:schemeClr>
          </a:solidFill>
          <a:ln w="25400" cap="flat" cmpd="sng" algn="ctr">
            <a:solidFill>
              <a:srgbClr val="558ED5"/>
            </a:solidFill>
            <a:prstDash val="solid"/>
            <a:round/>
            <a:headEnd type="none" w="med" len="med"/>
            <a:tailEnd type="none" w="med" len="med"/>
          </a:ln>
          <a:effectLst/>
        </p:spPr>
        <p:txBody>
          <a:bodyPr/>
          <a:lstStyle/>
          <a:p>
            <a:pPr fontAlgn="auto">
              <a:spcBef>
                <a:spcPts val="0"/>
              </a:spcBef>
              <a:spcAft>
                <a:spcPts val="0"/>
              </a:spcAft>
              <a:defRPr/>
            </a:pPr>
            <a:r>
              <a:rPr lang="ja-JP" altLang="en-US" sz="2400" dirty="0">
                <a:effectLst>
                  <a:outerShdw blurRad="38100" dist="38100" dir="2700000" algn="tl">
                    <a:srgbClr val="000000">
                      <a:alpha val="43137"/>
                    </a:srgbClr>
                  </a:outerShdw>
                </a:effectLst>
                <a:latin typeface="HGP創英角ｺﾞｼｯｸUB" pitchFamily="50" charset="-128"/>
                <a:ea typeface="HGP創英角ｺﾞｼｯｸUB" pitchFamily="50" charset="-128"/>
              </a:rPr>
              <a:t>　</a:t>
            </a:r>
            <a:r>
              <a:rPr lang="ja-JP" altLang="en-US" sz="2400" dirty="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２　施行日</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6444208" y="3871721"/>
            <a:ext cx="2064117" cy="1777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39879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bwMode="auto">
          <a:xfrm>
            <a:off x="250824" y="728087"/>
            <a:ext cx="8809961" cy="573087"/>
          </a:xfrm>
          <a:prstGeom prst="roundRect">
            <a:avLst>
              <a:gd name="adj" fmla="val 9265"/>
            </a:avLst>
          </a:prstGeom>
          <a:solidFill>
            <a:schemeClr val="accent1">
              <a:lumMod val="75000"/>
            </a:schemeClr>
          </a:solidFill>
          <a:ln w="25400" cap="flat" cmpd="sng" algn="ctr">
            <a:solidFill>
              <a:srgbClr val="558ED5"/>
            </a:solidFill>
            <a:prstDash val="solid"/>
            <a:round/>
            <a:headEnd type="none" w="med" len="med"/>
            <a:tailEnd type="none" w="med" len="med"/>
          </a:ln>
          <a:effectLst/>
        </p:spPr>
        <p:txBody>
          <a:bodyPr/>
          <a:lstStyle/>
          <a:p>
            <a:pPr fontAlgn="auto">
              <a:spcBef>
                <a:spcPts val="0"/>
              </a:spcBef>
              <a:spcAft>
                <a:spcPts val="0"/>
              </a:spcAft>
              <a:defRPr/>
            </a:pPr>
            <a:r>
              <a:rPr lang="ja-JP" altLang="en-US" sz="2400" dirty="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１項　</a:t>
            </a:r>
            <a:r>
              <a:rPr lang="ja-JP" altLang="en-US" sz="2400" dirty="0" smtClean="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自転車利用者は自転車損害保険等に加入しなければならない</a:t>
            </a:r>
            <a:endParaRPr lang="ja-JP" altLang="en-US" sz="2400" dirty="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p:txBody>
      </p:sp>
      <p:sp>
        <p:nvSpPr>
          <p:cNvPr id="15" name="角丸四角形 14"/>
          <p:cNvSpPr/>
          <p:nvPr/>
        </p:nvSpPr>
        <p:spPr bwMode="auto">
          <a:xfrm>
            <a:off x="195145" y="1962378"/>
            <a:ext cx="8249790" cy="829903"/>
          </a:xfrm>
          <a:prstGeom prst="roundRect">
            <a:avLst>
              <a:gd name="adj" fmla="val 9265"/>
            </a:avLst>
          </a:prstGeom>
          <a:solidFill>
            <a:schemeClr val="accent1">
              <a:lumMod val="75000"/>
            </a:schemeClr>
          </a:solidFill>
          <a:ln w="25400" cap="flat" cmpd="sng" algn="ctr">
            <a:solidFill>
              <a:srgbClr val="558ED5"/>
            </a:solidFill>
            <a:prstDash val="solid"/>
            <a:round/>
            <a:headEnd type="none" w="med" len="med"/>
            <a:tailEnd type="none" w="med" len="med"/>
          </a:ln>
          <a:effectLst/>
        </p:spPr>
        <p:txBody>
          <a:bodyPr/>
          <a:lstStyle/>
          <a:p>
            <a:pPr fontAlgn="auto">
              <a:spcBef>
                <a:spcPts val="0"/>
              </a:spcBef>
              <a:spcAft>
                <a:spcPts val="0"/>
              </a:spcAft>
              <a:defRPr/>
            </a:pPr>
            <a:r>
              <a:rPr lang="ja-JP" altLang="en-US" sz="2400" dirty="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２項　</a:t>
            </a:r>
            <a:r>
              <a:rPr lang="ja-JP" altLang="en-US" sz="2400" dirty="0" smtClean="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保護者は監護する未成年者の利用する自転車の自転車</a:t>
            </a:r>
            <a:endParaRPr lang="en-US" altLang="ja-JP" sz="2400" dirty="0" smtClean="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a:p>
            <a:pPr fontAlgn="auto">
              <a:spcBef>
                <a:spcPts val="0"/>
              </a:spcBef>
              <a:spcAft>
                <a:spcPts val="0"/>
              </a:spcAft>
              <a:defRPr/>
            </a:pPr>
            <a:r>
              <a:rPr lang="ja-JP" altLang="en-US" sz="2400" dirty="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　</a:t>
            </a:r>
            <a:r>
              <a:rPr lang="ja-JP" altLang="en-US" sz="2400" dirty="0" smtClean="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　　損害保険に加入しなければならない</a:t>
            </a:r>
            <a:endParaRPr lang="ja-JP" altLang="en-US" sz="2400" dirty="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p:txBody>
      </p:sp>
      <p:sp>
        <p:nvSpPr>
          <p:cNvPr id="16" name="角丸四角形 15"/>
          <p:cNvSpPr/>
          <p:nvPr/>
        </p:nvSpPr>
        <p:spPr bwMode="auto">
          <a:xfrm>
            <a:off x="235327" y="3500060"/>
            <a:ext cx="8209607" cy="935335"/>
          </a:xfrm>
          <a:prstGeom prst="roundRect">
            <a:avLst>
              <a:gd name="adj" fmla="val 9265"/>
            </a:avLst>
          </a:prstGeom>
          <a:solidFill>
            <a:schemeClr val="accent1">
              <a:lumMod val="75000"/>
            </a:schemeClr>
          </a:solidFill>
          <a:ln w="25400" cap="flat" cmpd="sng" algn="ctr">
            <a:solidFill>
              <a:srgbClr val="558ED5"/>
            </a:solidFill>
            <a:prstDash val="solid"/>
            <a:round/>
            <a:headEnd type="none" w="med" len="med"/>
            <a:tailEnd type="none" w="med" len="med"/>
          </a:ln>
          <a:effectLst/>
        </p:spPr>
        <p:txBody>
          <a:bodyPr/>
          <a:lstStyle/>
          <a:p>
            <a:pPr fontAlgn="auto">
              <a:spcBef>
                <a:spcPts val="0"/>
              </a:spcBef>
              <a:spcAft>
                <a:spcPts val="0"/>
              </a:spcAft>
              <a:defRPr/>
            </a:pPr>
            <a:r>
              <a:rPr lang="ja-JP" altLang="en-US" sz="2400" dirty="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３項　事業者</a:t>
            </a:r>
            <a:r>
              <a:rPr lang="ja-JP" altLang="en-US" sz="2400" dirty="0" smtClean="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は事業に利用する自転車の自転車損害保険等に</a:t>
            </a:r>
            <a:endParaRPr lang="en-US" altLang="ja-JP" sz="2400" dirty="0" smtClean="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a:p>
            <a:pPr fontAlgn="auto">
              <a:spcBef>
                <a:spcPts val="0"/>
              </a:spcBef>
              <a:spcAft>
                <a:spcPts val="0"/>
              </a:spcAft>
              <a:defRPr/>
            </a:pPr>
            <a:r>
              <a:rPr lang="ja-JP" altLang="en-US" sz="2400" dirty="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　</a:t>
            </a:r>
            <a:r>
              <a:rPr lang="ja-JP" altLang="en-US" sz="2400" dirty="0" smtClean="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　　加入しなければならない</a:t>
            </a:r>
            <a:endParaRPr lang="ja-JP" altLang="en-US" sz="2400" dirty="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p:txBody>
      </p:sp>
      <p:sp>
        <p:nvSpPr>
          <p:cNvPr id="20" name="角丸四角形 19"/>
          <p:cNvSpPr/>
          <p:nvPr/>
        </p:nvSpPr>
        <p:spPr bwMode="auto">
          <a:xfrm>
            <a:off x="219829" y="5157549"/>
            <a:ext cx="8209607" cy="893787"/>
          </a:xfrm>
          <a:prstGeom prst="roundRect">
            <a:avLst>
              <a:gd name="adj" fmla="val 9265"/>
            </a:avLst>
          </a:prstGeom>
          <a:solidFill>
            <a:schemeClr val="accent1">
              <a:lumMod val="75000"/>
            </a:schemeClr>
          </a:solidFill>
          <a:ln w="25400" cap="flat" cmpd="sng" algn="ctr">
            <a:solidFill>
              <a:srgbClr val="558ED5"/>
            </a:solidFill>
            <a:prstDash val="solid"/>
            <a:round/>
            <a:headEnd type="none" w="med" len="med"/>
            <a:tailEnd type="none" w="med" len="med"/>
          </a:ln>
          <a:effectLst/>
        </p:spPr>
        <p:txBody>
          <a:bodyPr/>
          <a:lstStyle/>
          <a:p>
            <a:pPr fontAlgn="auto">
              <a:spcBef>
                <a:spcPts val="0"/>
              </a:spcBef>
              <a:spcAft>
                <a:spcPts val="0"/>
              </a:spcAft>
              <a:defRPr/>
            </a:pPr>
            <a:r>
              <a:rPr lang="ja-JP" altLang="en-US" sz="2400" dirty="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４項　</a:t>
            </a:r>
            <a:r>
              <a:rPr lang="ja-JP" altLang="en-US" sz="2400" dirty="0" smtClean="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自転車貸付業者は貸付けに利用する自転車の自転車損</a:t>
            </a:r>
            <a:endParaRPr lang="en-US" altLang="ja-JP" sz="2400" dirty="0" smtClean="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a:p>
            <a:pPr fontAlgn="auto">
              <a:spcBef>
                <a:spcPts val="0"/>
              </a:spcBef>
              <a:spcAft>
                <a:spcPts val="0"/>
              </a:spcAft>
              <a:defRPr/>
            </a:pPr>
            <a:r>
              <a:rPr lang="ja-JP" altLang="en-US" sz="2400" dirty="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　</a:t>
            </a:r>
            <a:r>
              <a:rPr lang="ja-JP" altLang="en-US" sz="2400" dirty="0" smtClean="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　　害賠償保険等に加入しなければならない</a:t>
            </a:r>
            <a:endParaRPr lang="ja-JP" altLang="en-US" sz="2400" dirty="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p:txBody>
      </p:sp>
      <p:sp>
        <p:nvSpPr>
          <p:cNvPr id="11276" name="テキスト ボックス 20"/>
          <p:cNvSpPr txBox="1">
            <a:spLocks noChangeArrowheads="1"/>
          </p:cNvSpPr>
          <p:nvPr/>
        </p:nvSpPr>
        <p:spPr bwMode="auto">
          <a:xfrm>
            <a:off x="971600" y="1286234"/>
            <a:ext cx="794516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sz="2000" dirty="0" smtClean="0">
                <a:latin typeface="Calibri" pitchFamily="34" charset="0"/>
              </a:rPr>
              <a:t>　ただし、自転車利用者以外の者が当該自転車の利用に係る自転車損害保険等に加入しているときは、この限りでない。</a:t>
            </a:r>
            <a:endParaRPr lang="en-US" altLang="ja-JP" sz="2000" dirty="0">
              <a:latin typeface="Calibri" pitchFamily="34" charset="0"/>
            </a:endParaRPr>
          </a:p>
        </p:txBody>
      </p:sp>
      <p:sp>
        <p:nvSpPr>
          <p:cNvPr id="22" name="正方形/長方形 21"/>
          <p:cNvSpPr/>
          <p:nvPr/>
        </p:nvSpPr>
        <p:spPr>
          <a:xfrm>
            <a:off x="125440" y="660104"/>
            <a:ext cx="8935345" cy="6086746"/>
          </a:xfrm>
          <a:prstGeom prst="rect">
            <a:avLst/>
          </a:prstGeom>
          <a:noFill/>
          <a:ln>
            <a:solidFill>
              <a:schemeClr val="accent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4" name="タイトル 1"/>
          <p:cNvSpPr txBox="1">
            <a:spLocks/>
          </p:cNvSpPr>
          <p:nvPr/>
        </p:nvSpPr>
        <p:spPr>
          <a:xfrm>
            <a:off x="0" y="11113"/>
            <a:ext cx="9060785" cy="1143000"/>
          </a:xfrm>
          <a:prstGeom prst="rect">
            <a:avLst/>
          </a:prstGeom>
        </p:spPr>
        <p:txBody>
          <a:bodyPr>
            <a:normAutofit fontScale="92500"/>
          </a:bodyPr>
          <a:lstStyle>
            <a:lvl1pPr algn="ctr" rtl="0" eaLnBrk="1" latinLnBrk="0" hangingPunct="1">
              <a:spcBef>
                <a:spcPct val="0"/>
              </a:spcBef>
              <a:buNone/>
              <a:defRPr kumimoji="1" sz="4400" baseline="0">
                <a:ln>
                  <a:noFill/>
                </a:ln>
                <a:solidFill>
                  <a:schemeClr val="tx2"/>
                </a:solidFill>
                <a:effectLst>
                  <a:glow rad="101600">
                    <a:schemeClr val="bg2">
                      <a:tint val="20000"/>
                      <a:alpha val="60000"/>
                    </a:schemeClr>
                  </a:glow>
                  <a:outerShdw blurRad="50800" dist="50800" dir="2700000" algn="tl" rotWithShape="0">
                    <a:srgbClr val="000000">
                      <a:alpha val="43137"/>
                    </a:srgbClr>
                  </a:outerShdw>
                </a:effectLst>
                <a:latin typeface="+mj-lt"/>
                <a:ea typeface="+mj-ea"/>
                <a:cs typeface="+mj-cs"/>
              </a:defRPr>
            </a:lvl1pPr>
          </a:lstStyle>
          <a:p>
            <a:r>
              <a:rPr lang="ja-JP" altLang="en-US" kern="0" dirty="0" smtClean="0"/>
              <a:t>自転車損害保険等への加入（第１１条）</a:t>
            </a:r>
            <a:endParaRPr lang="ja-JP" altLang="en-US" kern="0" dirty="0"/>
          </a:p>
        </p:txBody>
      </p:sp>
      <p:sp>
        <p:nvSpPr>
          <p:cNvPr id="17" name="テキスト ボックス 20"/>
          <p:cNvSpPr txBox="1">
            <a:spLocks noChangeArrowheads="1"/>
          </p:cNvSpPr>
          <p:nvPr/>
        </p:nvSpPr>
        <p:spPr bwMode="auto">
          <a:xfrm>
            <a:off x="971600" y="2785462"/>
            <a:ext cx="794516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sz="2000" dirty="0" smtClean="0">
                <a:latin typeface="Calibri" pitchFamily="34" charset="0"/>
              </a:rPr>
              <a:t>　ただし、保護者以外の者が当該自転車の利用に係る自転車損害保険等に加入しているときは、この限りでない。</a:t>
            </a:r>
            <a:endParaRPr lang="en-US" altLang="ja-JP" sz="2000" dirty="0">
              <a:latin typeface="Calibri" pitchFamily="34" charset="0"/>
            </a:endParaRPr>
          </a:p>
        </p:txBody>
      </p:sp>
      <p:sp>
        <p:nvSpPr>
          <p:cNvPr id="18" name="テキスト ボックス 20"/>
          <p:cNvSpPr txBox="1">
            <a:spLocks noChangeArrowheads="1"/>
          </p:cNvSpPr>
          <p:nvPr/>
        </p:nvSpPr>
        <p:spPr bwMode="auto">
          <a:xfrm>
            <a:off x="1023339" y="4451662"/>
            <a:ext cx="794516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sz="2000" dirty="0" smtClean="0">
                <a:latin typeface="Calibri" pitchFamily="34" charset="0"/>
              </a:rPr>
              <a:t>　ただし、事業者以外の者が当該自転車の利用に係る自転車損害保険等に加入しているときは、この限りでない。</a:t>
            </a:r>
            <a:endParaRPr lang="en-US" altLang="ja-JP" sz="2000" dirty="0">
              <a:latin typeface="Calibri" pitchFamily="34" charset="0"/>
            </a:endParaRPr>
          </a:p>
        </p:txBody>
      </p:sp>
      <p:sp>
        <p:nvSpPr>
          <p:cNvPr id="19" name="テキスト ボックス 20"/>
          <p:cNvSpPr txBox="1">
            <a:spLocks noChangeArrowheads="1"/>
          </p:cNvSpPr>
          <p:nvPr/>
        </p:nvSpPr>
        <p:spPr bwMode="auto">
          <a:xfrm>
            <a:off x="971600" y="6035838"/>
            <a:ext cx="794516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sz="2000" dirty="0" smtClean="0">
                <a:latin typeface="Calibri" pitchFamily="34" charset="0"/>
              </a:rPr>
              <a:t>　ただし、自転車貸付け業者以外の者が当該自転車の利用に係る自転車損害保険等に加入しているときは、この限りでない。</a:t>
            </a:r>
            <a:endParaRPr lang="en-US" altLang="ja-JP" sz="2000" dirty="0">
              <a:latin typeface="Calibri" pitchFamily="34" charset="0"/>
            </a:endParaRPr>
          </a:p>
        </p:txBody>
      </p:sp>
    </p:spTree>
    <p:extLst>
      <p:ext uri="{BB962C8B-B14F-4D97-AF65-F5344CB8AC3E}">
        <p14:creationId xmlns:p14="http://schemas.microsoft.com/office/powerpoint/2010/main" val="24812039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bwMode="auto">
          <a:xfrm>
            <a:off x="208477" y="1340768"/>
            <a:ext cx="8809961" cy="860924"/>
          </a:xfrm>
          <a:prstGeom prst="roundRect">
            <a:avLst>
              <a:gd name="adj" fmla="val 9265"/>
            </a:avLst>
          </a:prstGeom>
          <a:solidFill>
            <a:schemeClr val="accent1">
              <a:lumMod val="75000"/>
            </a:schemeClr>
          </a:solidFill>
          <a:ln w="25400" cap="flat" cmpd="sng" algn="ctr">
            <a:solidFill>
              <a:srgbClr val="558ED5"/>
            </a:solidFill>
            <a:prstDash val="solid"/>
            <a:round/>
            <a:headEnd type="none" w="med" len="med"/>
            <a:tailEnd type="none" w="med" len="med"/>
          </a:ln>
          <a:effectLst/>
        </p:spPr>
        <p:txBody>
          <a:bodyPr/>
          <a:lstStyle/>
          <a:p>
            <a:pPr fontAlgn="auto">
              <a:spcBef>
                <a:spcPts val="0"/>
              </a:spcBef>
              <a:spcAft>
                <a:spcPts val="0"/>
              </a:spcAft>
              <a:defRPr/>
            </a:pPr>
            <a:r>
              <a:rPr lang="ja-JP" altLang="en-US" sz="2400" dirty="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１項　</a:t>
            </a:r>
            <a:r>
              <a:rPr lang="ja-JP" altLang="en-US" sz="2400" dirty="0" smtClean="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自転車販売業者は自転車購入者に、自転車損害保険等への</a:t>
            </a:r>
            <a:endParaRPr lang="en-US" altLang="ja-JP" sz="2400" dirty="0" smtClean="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a:p>
            <a:pPr fontAlgn="auto">
              <a:spcBef>
                <a:spcPts val="0"/>
              </a:spcBef>
              <a:spcAft>
                <a:spcPts val="0"/>
              </a:spcAft>
              <a:defRPr/>
            </a:pPr>
            <a:r>
              <a:rPr lang="ja-JP" altLang="en-US" sz="2400" dirty="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　</a:t>
            </a:r>
            <a:r>
              <a:rPr lang="ja-JP" altLang="en-US" sz="2400" dirty="0" smtClean="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　　加入の有無を確認するように努めること</a:t>
            </a:r>
            <a:endParaRPr lang="ja-JP" altLang="en-US" sz="2400" dirty="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p:txBody>
      </p:sp>
      <p:sp>
        <p:nvSpPr>
          <p:cNvPr id="15" name="角丸四角形 14"/>
          <p:cNvSpPr/>
          <p:nvPr/>
        </p:nvSpPr>
        <p:spPr bwMode="auto">
          <a:xfrm>
            <a:off x="191566" y="3356992"/>
            <a:ext cx="8813048" cy="860555"/>
          </a:xfrm>
          <a:prstGeom prst="roundRect">
            <a:avLst>
              <a:gd name="adj" fmla="val 9265"/>
            </a:avLst>
          </a:prstGeom>
          <a:solidFill>
            <a:schemeClr val="accent1">
              <a:lumMod val="75000"/>
            </a:schemeClr>
          </a:solidFill>
          <a:ln w="25400" cap="flat" cmpd="sng" algn="ctr">
            <a:solidFill>
              <a:srgbClr val="558ED5"/>
            </a:solidFill>
            <a:prstDash val="solid"/>
            <a:round/>
            <a:headEnd type="none" w="med" len="med"/>
            <a:tailEnd type="none" w="med" len="med"/>
          </a:ln>
          <a:effectLst/>
        </p:spPr>
        <p:txBody>
          <a:bodyPr/>
          <a:lstStyle/>
          <a:p>
            <a:pPr fontAlgn="auto">
              <a:spcBef>
                <a:spcPts val="0"/>
              </a:spcBef>
              <a:spcAft>
                <a:spcPts val="0"/>
              </a:spcAft>
              <a:defRPr/>
            </a:pPr>
            <a:r>
              <a:rPr lang="ja-JP" altLang="en-US" sz="2400" dirty="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２項　</a:t>
            </a:r>
            <a:r>
              <a:rPr lang="ja-JP" altLang="en-US" sz="2400" dirty="0" smtClean="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学校長等は児童・生徒の通学自転車に係る自転車損害保険</a:t>
            </a:r>
            <a:endParaRPr lang="en-US" altLang="ja-JP" sz="2400" dirty="0" smtClean="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a:p>
            <a:pPr fontAlgn="auto">
              <a:spcBef>
                <a:spcPts val="0"/>
              </a:spcBef>
              <a:spcAft>
                <a:spcPts val="0"/>
              </a:spcAft>
              <a:defRPr/>
            </a:pPr>
            <a:r>
              <a:rPr lang="ja-JP" altLang="en-US" sz="2400" dirty="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　</a:t>
            </a:r>
            <a:r>
              <a:rPr lang="ja-JP" altLang="en-US" sz="2400" dirty="0" smtClean="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　　の加入の有無を確認するように努めること</a:t>
            </a:r>
            <a:endParaRPr lang="ja-JP" altLang="en-US" sz="2400" dirty="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p:txBody>
      </p:sp>
      <p:sp>
        <p:nvSpPr>
          <p:cNvPr id="16" name="角丸四角形 15"/>
          <p:cNvSpPr/>
          <p:nvPr/>
        </p:nvSpPr>
        <p:spPr bwMode="auto">
          <a:xfrm>
            <a:off x="195145" y="5301208"/>
            <a:ext cx="8823293" cy="935335"/>
          </a:xfrm>
          <a:prstGeom prst="roundRect">
            <a:avLst>
              <a:gd name="adj" fmla="val 9265"/>
            </a:avLst>
          </a:prstGeom>
          <a:solidFill>
            <a:schemeClr val="accent1">
              <a:lumMod val="75000"/>
            </a:schemeClr>
          </a:solidFill>
          <a:ln w="25400" cap="flat" cmpd="sng" algn="ctr">
            <a:solidFill>
              <a:srgbClr val="558ED5"/>
            </a:solidFill>
            <a:prstDash val="solid"/>
            <a:round/>
            <a:headEnd type="none" w="med" len="med"/>
            <a:tailEnd type="none" w="med" len="med"/>
          </a:ln>
          <a:effectLst/>
        </p:spPr>
        <p:txBody>
          <a:bodyPr/>
          <a:lstStyle/>
          <a:p>
            <a:pPr fontAlgn="auto">
              <a:spcBef>
                <a:spcPts val="0"/>
              </a:spcBef>
              <a:spcAft>
                <a:spcPts val="0"/>
              </a:spcAft>
              <a:defRPr/>
            </a:pPr>
            <a:r>
              <a:rPr lang="ja-JP" altLang="en-US" sz="2400" dirty="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３項　</a:t>
            </a:r>
            <a:r>
              <a:rPr lang="ja-JP" altLang="en-US" sz="2400" dirty="0" smtClean="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県は関係団体と連携して自転車損害保険等への加入を促進</a:t>
            </a:r>
            <a:endParaRPr lang="en-US" altLang="ja-JP" sz="2400" dirty="0" smtClean="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a:p>
            <a:pPr fontAlgn="auto">
              <a:spcBef>
                <a:spcPts val="0"/>
              </a:spcBef>
              <a:spcAft>
                <a:spcPts val="0"/>
              </a:spcAft>
              <a:defRPr/>
            </a:pPr>
            <a:r>
              <a:rPr lang="ja-JP" altLang="en-US" sz="2400" dirty="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　</a:t>
            </a:r>
            <a:r>
              <a:rPr lang="ja-JP" altLang="en-US" sz="2400" dirty="0" smtClean="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　　するため情報提供等の施策を講ずること</a:t>
            </a:r>
            <a:endParaRPr lang="ja-JP" altLang="en-US" sz="2400" dirty="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p:txBody>
      </p:sp>
      <p:sp>
        <p:nvSpPr>
          <p:cNvPr id="11276" name="テキスト ボックス 20"/>
          <p:cNvSpPr txBox="1">
            <a:spLocks noChangeArrowheads="1"/>
          </p:cNvSpPr>
          <p:nvPr/>
        </p:nvSpPr>
        <p:spPr bwMode="auto">
          <a:xfrm>
            <a:off x="827584" y="2420888"/>
            <a:ext cx="819085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sz="2000" dirty="0" smtClean="0">
                <a:latin typeface="Calibri" pitchFamily="34" charset="0"/>
              </a:rPr>
              <a:t>　ただし、保険等の加入について確認ができな</a:t>
            </a:r>
            <a:r>
              <a:rPr lang="ja-JP" altLang="en-US" sz="2000" dirty="0">
                <a:latin typeface="Calibri" pitchFamily="34" charset="0"/>
              </a:rPr>
              <a:t>かった</a:t>
            </a:r>
            <a:r>
              <a:rPr lang="ja-JP" altLang="en-US" sz="2000" dirty="0" smtClean="0">
                <a:latin typeface="Calibri" pitchFamily="34" charset="0"/>
              </a:rPr>
              <a:t>場合は、自転車購入者に対して、自転車損害保険等に関する情報を提供するように努めること</a:t>
            </a:r>
            <a:endParaRPr lang="en-US" altLang="ja-JP" sz="2000" dirty="0">
              <a:latin typeface="Calibri" pitchFamily="34" charset="0"/>
            </a:endParaRPr>
          </a:p>
        </p:txBody>
      </p:sp>
      <p:sp>
        <p:nvSpPr>
          <p:cNvPr id="22" name="正方形/長方形 21"/>
          <p:cNvSpPr/>
          <p:nvPr/>
        </p:nvSpPr>
        <p:spPr>
          <a:xfrm>
            <a:off x="125440" y="1154112"/>
            <a:ext cx="8935345" cy="5592737"/>
          </a:xfrm>
          <a:prstGeom prst="rect">
            <a:avLst/>
          </a:prstGeom>
          <a:noFill/>
          <a:ln>
            <a:solidFill>
              <a:schemeClr val="accent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4" name="タイトル 1"/>
          <p:cNvSpPr txBox="1">
            <a:spLocks/>
          </p:cNvSpPr>
          <p:nvPr/>
        </p:nvSpPr>
        <p:spPr>
          <a:xfrm>
            <a:off x="0" y="11113"/>
            <a:ext cx="9060785" cy="1143000"/>
          </a:xfrm>
          <a:prstGeom prst="rect">
            <a:avLst/>
          </a:prstGeom>
        </p:spPr>
        <p:txBody>
          <a:bodyPr>
            <a:normAutofit fontScale="92500" lnSpcReduction="20000"/>
          </a:bodyPr>
          <a:lstStyle>
            <a:lvl1pPr algn="ctr" rtl="0" eaLnBrk="1" latinLnBrk="0" hangingPunct="1">
              <a:spcBef>
                <a:spcPct val="0"/>
              </a:spcBef>
              <a:buNone/>
              <a:defRPr kumimoji="1" sz="4400" baseline="0">
                <a:ln>
                  <a:noFill/>
                </a:ln>
                <a:solidFill>
                  <a:schemeClr val="tx2"/>
                </a:solidFill>
                <a:effectLst>
                  <a:glow rad="101600">
                    <a:schemeClr val="bg2">
                      <a:tint val="20000"/>
                      <a:alpha val="60000"/>
                    </a:schemeClr>
                  </a:glow>
                  <a:outerShdw blurRad="50800" dist="50800" dir="2700000" algn="tl" rotWithShape="0">
                    <a:srgbClr val="000000">
                      <a:alpha val="43137"/>
                    </a:srgbClr>
                  </a:outerShdw>
                </a:effectLst>
                <a:latin typeface="+mj-lt"/>
                <a:ea typeface="+mj-ea"/>
                <a:cs typeface="+mj-cs"/>
              </a:defRPr>
            </a:lvl1pPr>
          </a:lstStyle>
          <a:p>
            <a:r>
              <a:rPr lang="ja-JP" altLang="en-US" kern="0" dirty="0" smtClean="0"/>
              <a:t>自転車損害保険等に関する情報提供等</a:t>
            </a:r>
            <a:r>
              <a:rPr lang="ja-JP" altLang="en-US" sz="4300" kern="0" dirty="0" smtClean="0"/>
              <a:t>（第１２条）</a:t>
            </a:r>
            <a:endParaRPr lang="ja-JP" altLang="en-US" sz="4300" kern="0" dirty="0"/>
          </a:p>
        </p:txBody>
      </p:sp>
      <p:sp>
        <p:nvSpPr>
          <p:cNvPr id="17" name="テキスト ボックス 20"/>
          <p:cNvSpPr txBox="1">
            <a:spLocks noChangeArrowheads="1"/>
          </p:cNvSpPr>
          <p:nvPr/>
        </p:nvSpPr>
        <p:spPr bwMode="auto">
          <a:xfrm>
            <a:off x="683568" y="4365104"/>
            <a:ext cx="833487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sz="2000" dirty="0" smtClean="0">
                <a:latin typeface="Calibri" pitchFamily="34" charset="0"/>
              </a:rPr>
              <a:t>　ただし、保険等の加入について確認ができなかった場合は児童・生徒及び保護者に対して、自転車損害保険等に関する情報を提供するよう努めること</a:t>
            </a:r>
            <a:endParaRPr lang="en-US" altLang="ja-JP" sz="2000" dirty="0">
              <a:latin typeface="Calibri" pitchFamily="34" charset="0"/>
            </a:endParaRPr>
          </a:p>
        </p:txBody>
      </p:sp>
    </p:spTree>
    <p:extLst>
      <p:ext uri="{BB962C8B-B14F-4D97-AF65-F5344CB8AC3E}">
        <p14:creationId xmlns:p14="http://schemas.microsoft.com/office/powerpoint/2010/main" val="29107047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204589581"/>
              </p:ext>
            </p:extLst>
          </p:nvPr>
        </p:nvGraphicFramePr>
        <p:xfrm>
          <a:off x="0" y="-21696"/>
          <a:ext cx="9131432" cy="6682803"/>
        </p:xfrm>
        <a:graphic>
          <a:graphicData uri="http://schemas.openxmlformats.org/drawingml/2006/table">
            <a:tbl>
              <a:tblPr/>
              <a:tblGrid>
                <a:gridCol w="1619672"/>
                <a:gridCol w="3033959"/>
                <a:gridCol w="4477801"/>
              </a:tblGrid>
              <a:tr h="138328">
                <a:tc gridSpan="3">
                  <a:txBody>
                    <a:bodyPr/>
                    <a:lstStyle/>
                    <a:p>
                      <a:pPr algn="l" fontAlgn="ctr"/>
                      <a:endParaRPr lang="ja-JP" altLang="en-US" sz="800" b="0" i="0" u="none" strike="noStrike" dirty="0">
                        <a:solidFill>
                          <a:srgbClr val="000000"/>
                        </a:solidFill>
                        <a:effectLst/>
                        <a:latin typeface="HGPｺﾞｼｯｸM"/>
                      </a:endParaRPr>
                    </a:p>
                  </a:txBody>
                  <a:tcPr marL="6081" marR="6081" marT="6081"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r>
              <a:tr h="330454">
                <a:tc gridSpan="3">
                  <a:txBody>
                    <a:bodyPr/>
                    <a:lstStyle/>
                    <a:p>
                      <a:pPr algn="ctr" fontAlgn="ctr"/>
                      <a:r>
                        <a:rPr lang="ja-JP" altLang="en-US" sz="2000" b="0" i="0" u="none" strike="noStrike" dirty="0">
                          <a:solidFill>
                            <a:srgbClr val="000000"/>
                          </a:solidFill>
                          <a:effectLst/>
                          <a:latin typeface="HGPｺﾞｼｯｸM"/>
                        </a:rPr>
                        <a:t>自転車の安全な利用の促進に関する条例　改正事項</a:t>
                      </a:r>
                    </a:p>
                  </a:txBody>
                  <a:tcPr marL="6081" marR="6081" marT="6081"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r>
              <a:tr h="72008">
                <a:tc>
                  <a:txBody>
                    <a:bodyPr/>
                    <a:lstStyle/>
                    <a:p>
                      <a:pPr algn="l" fontAlgn="ctr"/>
                      <a:endParaRPr lang="ja-JP" altLang="en-US" sz="900" b="0" i="0" u="none" strike="noStrike">
                        <a:solidFill>
                          <a:srgbClr val="000000"/>
                        </a:solidFill>
                        <a:effectLst/>
                        <a:latin typeface="HGPｺﾞｼｯｸM"/>
                      </a:endParaRPr>
                    </a:p>
                  </a:txBody>
                  <a:tcPr marL="6081" marR="6081" marT="6081"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900" b="0" i="0" u="none" strike="noStrike">
                        <a:solidFill>
                          <a:srgbClr val="000000"/>
                        </a:solidFill>
                        <a:effectLst/>
                        <a:latin typeface="HGPｺﾞｼｯｸM"/>
                      </a:endParaRPr>
                    </a:p>
                  </a:txBody>
                  <a:tcPr marL="6081" marR="6081" marT="6081"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900" b="0" i="0" u="none" strike="noStrike">
                        <a:solidFill>
                          <a:srgbClr val="000000"/>
                        </a:solidFill>
                        <a:effectLst/>
                        <a:latin typeface="HGPｺﾞｼｯｸM"/>
                      </a:endParaRPr>
                    </a:p>
                  </a:txBody>
                  <a:tcPr marL="6081" marR="6081" marT="6081" marB="0" anchor="ctr">
                    <a:lnL>
                      <a:noFill/>
                    </a:lnL>
                    <a:lnR>
                      <a:noFill/>
                    </a:lnR>
                    <a:lnT>
                      <a:noFill/>
                    </a:lnT>
                    <a:lnB w="12700" cap="flat" cmpd="sng" algn="ctr">
                      <a:solidFill>
                        <a:srgbClr val="000000"/>
                      </a:solidFill>
                      <a:prstDash val="solid"/>
                      <a:round/>
                      <a:headEnd type="none" w="med" len="med"/>
                      <a:tailEnd type="none" w="med" len="med"/>
                    </a:lnB>
                  </a:tcPr>
                </a:tc>
              </a:tr>
              <a:tr h="334241">
                <a:tc rowSpan="2">
                  <a:txBody>
                    <a:bodyPr/>
                    <a:lstStyle/>
                    <a:p>
                      <a:pPr algn="ctr" fontAlgn="ctr"/>
                      <a:r>
                        <a:rPr lang="ja-JP" altLang="en-US" sz="1600" b="0" i="0" u="none" strike="noStrike" dirty="0">
                          <a:solidFill>
                            <a:srgbClr val="000000"/>
                          </a:solidFill>
                          <a:effectLst/>
                          <a:latin typeface="HGPｺﾞｼｯｸM"/>
                        </a:rPr>
                        <a:t>対象者</a:t>
                      </a:r>
                    </a:p>
                  </a:txBody>
                  <a:tcPr marL="6081" marR="6081" marT="60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gridSpan="2">
                  <a:txBody>
                    <a:bodyPr/>
                    <a:lstStyle/>
                    <a:p>
                      <a:pPr algn="ctr" fontAlgn="ctr"/>
                      <a:r>
                        <a:rPr lang="ja-JP" altLang="en-US" sz="1800" b="0" i="0" u="none" strike="noStrike" dirty="0">
                          <a:solidFill>
                            <a:srgbClr val="000000"/>
                          </a:solidFill>
                          <a:effectLst/>
                          <a:latin typeface="HGPｺﾞｼｯｸM"/>
                        </a:rPr>
                        <a:t>義務付けの内容</a:t>
                      </a:r>
                    </a:p>
                  </a:txBody>
                  <a:tcPr marL="6081" marR="6081" marT="60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hMerge="1">
                  <a:txBody>
                    <a:bodyPr/>
                    <a:lstStyle/>
                    <a:p>
                      <a:endParaRPr kumimoji="1" lang="ja-JP" altLang="en-US"/>
                    </a:p>
                  </a:txBody>
                  <a:tcPr/>
                </a:tc>
              </a:tr>
              <a:tr h="334241">
                <a:tc vMerge="1">
                  <a:txBody>
                    <a:bodyPr/>
                    <a:lstStyle/>
                    <a:p>
                      <a:endParaRPr kumimoji="1" lang="ja-JP" altLang="en-US"/>
                    </a:p>
                  </a:txBody>
                  <a:tcPr/>
                </a:tc>
                <a:tc>
                  <a:txBody>
                    <a:bodyPr/>
                    <a:lstStyle/>
                    <a:p>
                      <a:pPr algn="ctr" fontAlgn="ctr"/>
                      <a:r>
                        <a:rPr lang="ja-JP" altLang="en-US" sz="1800" b="0" i="0" u="none" strike="noStrike" dirty="0">
                          <a:solidFill>
                            <a:srgbClr val="000000"/>
                          </a:solidFill>
                          <a:effectLst/>
                          <a:latin typeface="HGPｺﾞｼｯｸM"/>
                        </a:rPr>
                        <a:t>改正前</a:t>
                      </a:r>
                    </a:p>
                  </a:txBody>
                  <a:tcPr marL="6081" marR="6081" marT="60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fontAlgn="ctr"/>
                      <a:r>
                        <a:rPr lang="ja-JP" altLang="en-US" sz="1800" b="0" i="0" u="none" strike="noStrike" dirty="0">
                          <a:solidFill>
                            <a:srgbClr val="000000"/>
                          </a:solidFill>
                          <a:effectLst/>
                          <a:latin typeface="HGPｺﾞｼｯｸM"/>
                        </a:rPr>
                        <a:t>改正後</a:t>
                      </a:r>
                    </a:p>
                  </a:txBody>
                  <a:tcPr marL="6081" marR="6081" marT="60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r>
              <a:tr h="785918">
                <a:tc>
                  <a:txBody>
                    <a:bodyPr/>
                    <a:lstStyle/>
                    <a:p>
                      <a:pPr algn="ctr" fontAlgn="ctr"/>
                      <a:r>
                        <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自転車利用者</a:t>
                      </a:r>
                    </a:p>
                  </a:txBody>
                  <a:tcPr marL="6081" marR="6081" marT="60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effectLst/>
                          <a:latin typeface="HGPｺﾞｼｯｸM"/>
                        </a:rPr>
                        <a:t>△</a:t>
                      </a:r>
                      <a:br>
                        <a:rPr lang="ja-JP" altLang="en-US" sz="1600" b="0" i="0" u="none" strike="noStrike" dirty="0">
                          <a:solidFill>
                            <a:srgbClr val="000000"/>
                          </a:solidFill>
                          <a:effectLst/>
                          <a:latin typeface="HGPｺﾞｼｯｸM"/>
                        </a:rPr>
                      </a:br>
                      <a:r>
                        <a:rPr lang="ja-JP" altLang="en-US" sz="1600" b="0" i="0" u="none" strike="noStrike" dirty="0">
                          <a:solidFill>
                            <a:srgbClr val="000000"/>
                          </a:solidFill>
                          <a:effectLst/>
                          <a:latin typeface="HGPｺﾞｼｯｸM"/>
                        </a:rPr>
                        <a:t>（保険加入の努力義務）</a:t>
                      </a:r>
                    </a:p>
                  </a:txBody>
                  <a:tcPr marL="6081" marR="6081" marT="60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dirty="0" smtClean="0">
                          <a:solidFill>
                            <a:srgbClr val="000000"/>
                          </a:solidFill>
                          <a:effectLst/>
                          <a:latin typeface="HGPｺﾞｼｯｸM"/>
                        </a:rPr>
                        <a:t>                               ○</a:t>
                      </a:r>
                      <a:r>
                        <a:rPr lang="ja-JP" altLang="en-US" sz="1600" b="0" i="0" u="none" strike="noStrike" dirty="0">
                          <a:solidFill>
                            <a:srgbClr val="000000"/>
                          </a:solidFill>
                          <a:effectLst/>
                          <a:latin typeface="HGPｺﾞｼｯｸM"/>
                        </a:rPr>
                        <a:t/>
                      </a:r>
                      <a:br>
                        <a:rPr lang="ja-JP" altLang="en-US" sz="1600" b="0" i="0" u="none" strike="noStrike" dirty="0">
                          <a:solidFill>
                            <a:srgbClr val="000000"/>
                          </a:solidFill>
                          <a:effectLst/>
                          <a:latin typeface="HGPｺﾞｼｯｸM"/>
                        </a:rPr>
                      </a:br>
                      <a:r>
                        <a:rPr lang="ja-JP" altLang="en-US" sz="1600" b="0" i="0" u="none" strike="noStrike" dirty="0" smtClean="0">
                          <a:solidFill>
                            <a:srgbClr val="000000"/>
                          </a:solidFill>
                          <a:effectLst/>
                          <a:latin typeface="HGPｺﾞｼｯｸM"/>
                        </a:rPr>
                        <a:t>                  （</a:t>
                      </a:r>
                      <a:r>
                        <a:rPr lang="ja-JP" altLang="en-US" sz="1600" b="0" i="0" u="none" strike="noStrike" dirty="0">
                          <a:solidFill>
                            <a:srgbClr val="000000"/>
                          </a:solidFill>
                          <a:effectLst/>
                          <a:latin typeface="HGPｺﾞｼｯｸM"/>
                        </a:rPr>
                        <a:t>保険加入の</a:t>
                      </a:r>
                      <a:r>
                        <a:rPr lang="ja-JP" altLang="en-US" sz="1600" b="0" i="0" u="none" strike="noStrike" dirty="0" smtClean="0">
                          <a:solidFill>
                            <a:srgbClr val="000000"/>
                          </a:solidFill>
                          <a:effectLst/>
                          <a:latin typeface="HGPｺﾞｼｯｸM"/>
                        </a:rPr>
                        <a:t>義務付け）</a:t>
                      </a:r>
                      <a:br>
                        <a:rPr lang="ja-JP" altLang="en-US" sz="1600" b="0" i="0" u="none" strike="noStrike" dirty="0" smtClean="0">
                          <a:solidFill>
                            <a:srgbClr val="000000"/>
                          </a:solidFill>
                          <a:effectLst/>
                          <a:latin typeface="HGPｺﾞｼｯｸM"/>
                        </a:rPr>
                      </a:br>
                      <a:r>
                        <a:rPr lang="ja-JP" altLang="en-US" sz="1600" b="0" i="0" u="none" strike="noStrike" dirty="0" smtClean="0">
                          <a:solidFill>
                            <a:srgbClr val="000000"/>
                          </a:solidFill>
                          <a:effectLst/>
                          <a:latin typeface="HGPｺﾞｼｯｸM"/>
                        </a:rPr>
                        <a:t>　</a:t>
                      </a:r>
                      <a:r>
                        <a:rPr lang="en-US" altLang="ja-JP" sz="1600" b="0" i="0" u="none" strike="noStrike" dirty="0" smtClean="0">
                          <a:solidFill>
                            <a:srgbClr val="000000"/>
                          </a:solidFill>
                          <a:effectLst/>
                          <a:latin typeface="HGPｺﾞｼｯｸM"/>
                        </a:rPr>
                        <a:t>※</a:t>
                      </a:r>
                      <a:r>
                        <a:rPr lang="ja-JP" altLang="en-US" sz="1600" b="0" i="0" u="none" strike="noStrike" dirty="0" smtClean="0">
                          <a:solidFill>
                            <a:srgbClr val="000000"/>
                          </a:solidFill>
                          <a:effectLst/>
                          <a:latin typeface="HGPｺﾞｼｯｸM"/>
                        </a:rPr>
                        <a:t>　自転車利用者が未成年の場合は、保護者に　　　　　</a:t>
                      </a:r>
                      <a:endParaRPr lang="en-US" altLang="ja-JP" sz="1600" b="0" i="0" u="none" strike="noStrike" dirty="0" smtClean="0">
                        <a:solidFill>
                          <a:srgbClr val="000000"/>
                        </a:solidFill>
                        <a:effectLst/>
                        <a:latin typeface="HGPｺﾞｼｯｸM"/>
                      </a:endParaRPr>
                    </a:p>
                    <a:p>
                      <a:pPr algn="l" fontAlgn="ctr"/>
                      <a:r>
                        <a:rPr lang="ja-JP" altLang="en-US" sz="1600" b="0" i="0" u="none" strike="noStrike" dirty="0" smtClean="0">
                          <a:solidFill>
                            <a:srgbClr val="000000"/>
                          </a:solidFill>
                          <a:effectLst/>
                          <a:latin typeface="HGPｺﾞｼｯｸM"/>
                        </a:rPr>
                        <a:t>　　義務付け</a:t>
                      </a:r>
                      <a:endParaRPr lang="ja-JP" altLang="en-US" sz="1600" b="0" i="0" u="none" strike="noStrike" dirty="0">
                        <a:solidFill>
                          <a:srgbClr val="000000"/>
                        </a:solidFill>
                        <a:effectLst/>
                        <a:latin typeface="HGPｺﾞｼｯｸM"/>
                      </a:endParaRPr>
                    </a:p>
                  </a:txBody>
                  <a:tcPr marL="6081" marR="6081" marT="60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84694">
                <a:tc>
                  <a:txBody>
                    <a:bodyPr/>
                    <a:lstStyle/>
                    <a:p>
                      <a:pPr algn="ctr" fontAlgn="ctr"/>
                      <a:r>
                        <a:rPr lang="ja-JP" altLang="en-US" sz="1600" b="0" i="0" u="none" strike="noStrike" dirty="0">
                          <a:solidFill>
                            <a:srgbClr val="000000"/>
                          </a:solidFill>
                          <a:effectLst/>
                          <a:latin typeface="HGPｺﾞｼｯｸM"/>
                        </a:rPr>
                        <a:t>事業者</a:t>
                      </a:r>
                    </a:p>
                  </a:txBody>
                  <a:tcPr marL="6081" marR="6081" marT="60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HGPｺﾞｼｯｸM"/>
                        </a:rPr>
                        <a:t>―</a:t>
                      </a:r>
                    </a:p>
                  </a:txBody>
                  <a:tcPr marL="6081" marR="6081" marT="60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effectLst/>
                          <a:latin typeface="HGPｺﾞｼｯｸM"/>
                        </a:rPr>
                        <a:t>○</a:t>
                      </a:r>
                      <a:br>
                        <a:rPr lang="ja-JP" altLang="en-US" sz="1600" b="0" i="0" u="none" strike="noStrike" dirty="0">
                          <a:solidFill>
                            <a:srgbClr val="000000"/>
                          </a:solidFill>
                          <a:effectLst/>
                          <a:latin typeface="HGPｺﾞｼｯｸM"/>
                        </a:rPr>
                      </a:br>
                      <a:r>
                        <a:rPr lang="ja-JP" altLang="en-US" sz="1600" b="0" i="0" u="none" strike="noStrike" dirty="0">
                          <a:solidFill>
                            <a:srgbClr val="000000"/>
                          </a:solidFill>
                          <a:effectLst/>
                          <a:latin typeface="HGPｺﾞｼｯｸM"/>
                        </a:rPr>
                        <a:t>（保険加入の義務付け）</a:t>
                      </a:r>
                    </a:p>
                  </a:txBody>
                  <a:tcPr marL="6081" marR="6081" marT="60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0864">
                <a:tc>
                  <a:txBody>
                    <a:bodyPr/>
                    <a:lstStyle/>
                    <a:p>
                      <a:pPr algn="ctr" fontAlgn="ctr"/>
                      <a:r>
                        <a:rPr lang="zh-TW" altLang="en-US" sz="1600" b="0" i="0" u="none" strike="noStrike" dirty="0">
                          <a:solidFill>
                            <a:srgbClr val="000000"/>
                          </a:solidFill>
                          <a:effectLst/>
                          <a:latin typeface="ＭＳ ゴシック" panose="020B0609070205080204" pitchFamily="49" charset="-128"/>
                          <a:ea typeface="ＭＳ ゴシック" panose="020B0609070205080204" pitchFamily="49" charset="-128"/>
                        </a:rPr>
                        <a:t>自転車貸付業者</a:t>
                      </a:r>
                    </a:p>
                  </a:txBody>
                  <a:tcPr marL="6081" marR="6081" marT="60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HGPｺﾞｼｯｸM"/>
                        </a:rPr>
                        <a:t>―</a:t>
                      </a:r>
                    </a:p>
                  </a:txBody>
                  <a:tcPr marL="6081" marR="6081" marT="60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effectLst/>
                          <a:latin typeface="HGPｺﾞｼｯｸM"/>
                        </a:rPr>
                        <a:t>○</a:t>
                      </a:r>
                      <a:br>
                        <a:rPr lang="ja-JP" altLang="en-US" sz="1600" b="0" i="0" u="none" strike="noStrike" dirty="0">
                          <a:solidFill>
                            <a:srgbClr val="000000"/>
                          </a:solidFill>
                          <a:effectLst/>
                          <a:latin typeface="HGPｺﾞｼｯｸM"/>
                        </a:rPr>
                      </a:br>
                      <a:r>
                        <a:rPr lang="ja-JP" altLang="en-US" sz="1600" b="0" i="0" u="none" strike="noStrike" dirty="0">
                          <a:solidFill>
                            <a:srgbClr val="000000"/>
                          </a:solidFill>
                          <a:effectLst/>
                          <a:latin typeface="HGPｺﾞｼｯｸM"/>
                        </a:rPr>
                        <a:t>（保険加入の義務付け）</a:t>
                      </a:r>
                    </a:p>
                  </a:txBody>
                  <a:tcPr marL="6081" marR="6081" marT="60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56923">
                <a:tc>
                  <a:txBody>
                    <a:bodyPr/>
                    <a:lstStyle/>
                    <a:p>
                      <a:pPr algn="ctr" fontAlgn="ctr"/>
                      <a:r>
                        <a:rPr lang="zh-TW" altLang="en-US" sz="1600" b="0" i="0" u="none" strike="noStrike" dirty="0">
                          <a:solidFill>
                            <a:srgbClr val="000000"/>
                          </a:solidFill>
                          <a:effectLst/>
                          <a:latin typeface="ＭＳ ゴシック" panose="020B0609070205080204" pitchFamily="49" charset="-128"/>
                          <a:ea typeface="ＭＳ ゴシック" panose="020B0609070205080204" pitchFamily="49" charset="-128"/>
                        </a:rPr>
                        <a:t>自転車</a:t>
                      </a:r>
                      <a:r>
                        <a:rPr lang="zh-TW" altLang="en-US" sz="1600" b="0" i="0" u="none" strike="noStrike" dirty="0" smtClean="0">
                          <a:solidFill>
                            <a:srgbClr val="000000"/>
                          </a:solidFill>
                          <a:effectLst/>
                          <a:latin typeface="ＭＳ ゴシック" panose="020B0609070205080204" pitchFamily="49" charset="-128"/>
                          <a:ea typeface="ＭＳ ゴシック" panose="020B0609070205080204" pitchFamily="49" charset="-128"/>
                        </a:rPr>
                        <a:t>小売業者</a:t>
                      </a:r>
                      <a:endParaRPr lang="zh-TW" altLang="en-US" sz="16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81" marR="6081" marT="60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effectLst/>
                          <a:latin typeface="HGPｺﾞｼｯｸM"/>
                        </a:rPr>
                        <a:t>△</a:t>
                      </a:r>
                      <a:br>
                        <a:rPr lang="ja-JP" altLang="en-US" sz="1600" b="0" i="0" u="none" strike="noStrike" dirty="0">
                          <a:solidFill>
                            <a:srgbClr val="000000"/>
                          </a:solidFill>
                          <a:effectLst/>
                          <a:latin typeface="HGPｺﾞｼｯｸM"/>
                        </a:rPr>
                      </a:br>
                      <a:r>
                        <a:rPr lang="ja-JP" altLang="en-US" sz="1600" b="0" i="0" u="none" strike="noStrike" dirty="0">
                          <a:solidFill>
                            <a:srgbClr val="000000"/>
                          </a:solidFill>
                          <a:effectLst/>
                          <a:latin typeface="HGPｺﾞｼｯｸM"/>
                        </a:rPr>
                        <a:t>（保険加入の必要性に関する</a:t>
                      </a:r>
                      <a:br>
                        <a:rPr lang="ja-JP" altLang="en-US" sz="1600" b="0" i="0" u="none" strike="noStrike" dirty="0">
                          <a:solidFill>
                            <a:srgbClr val="000000"/>
                          </a:solidFill>
                          <a:effectLst/>
                          <a:latin typeface="HGPｺﾞｼｯｸM"/>
                        </a:rPr>
                      </a:br>
                      <a:r>
                        <a:rPr lang="ja-JP" altLang="en-US" sz="1600" b="0" i="0" u="none" strike="noStrike" dirty="0">
                          <a:solidFill>
                            <a:srgbClr val="000000"/>
                          </a:solidFill>
                          <a:effectLst/>
                          <a:latin typeface="HGPｺﾞｼｯｸM"/>
                        </a:rPr>
                        <a:t>情報提供・助言の努力義務）</a:t>
                      </a:r>
                    </a:p>
                  </a:txBody>
                  <a:tcPr marL="6081" marR="6081" marT="60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HGPｺﾞｼｯｸM"/>
                        </a:rPr>
                        <a:t>　　　　　　　　　　　　　　　　</a:t>
                      </a:r>
                      <a:r>
                        <a:rPr lang="ja-JP" altLang="en-US" sz="1600" b="0" i="0" u="none" strike="noStrike" dirty="0" smtClean="0">
                          <a:solidFill>
                            <a:srgbClr val="000000"/>
                          </a:solidFill>
                          <a:effectLst/>
                          <a:latin typeface="HGPｺﾞｼｯｸM"/>
                        </a:rPr>
                        <a:t>△</a:t>
                      </a:r>
                      <a:r>
                        <a:rPr lang="ja-JP" altLang="en-US" sz="1400" b="0" i="0" u="none" strike="noStrike" dirty="0">
                          <a:solidFill>
                            <a:srgbClr val="000000"/>
                          </a:solidFill>
                          <a:effectLst/>
                          <a:latin typeface="HGPｺﾞｼｯｸM"/>
                        </a:rPr>
                        <a:t/>
                      </a:r>
                      <a:br>
                        <a:rPr lang="ja-JP" altLang="en-US" sz="1400" b="0" i="0" u="none" strike="noStrike" dirty="0">
                          <a:solidFill>
                            <a:srgbClr val="000000"/>
                          </a:solidFill>
                          <a:effectLst/>
                          <a:latin typeface="HGPｺﾞｼｯｸM"/>
                        </a:rPr>
                      </a:br>
                      <a:r>
                        <a:rPr lang="ja-JP" altLang="en-US" sz="1400" b="0" i="0" u="none" strike="noStrike" dirty="0">
                          <a:solidFill>
                            <a:srgbClr val="000000"/>
                          </a:solidFill>
                          <a:effectLst/>
                          <a:latin typeface="HGPｺﾞｼｯｸM"/>
                        </a:rPr>
                        <a:t>　</a:t>
                      </a:r>
                      <a:r>
                        <a:rPr lang="ja-JP" altLang="en-US" sz="1050" b="0" i="0" u="none" strike="noStrike" dirty="0">
                          <a:solidFill>
                            <a:srgbClr val="000000"/>
                          </a:solidFill>
                          <a:effectLst/>
                          <a:latin typeface="HGPｺﾞｼｯｸM"/>
                        </a:rPr>
                        <a:t>　</a:t>
                      </a:r>
                      <a:r>
                        <a:rPr lang="ja-JP" altLang="en-US" sz="1600" b="0" i="0" u="none" strike="noStrike" dirty="0">
                          <a:solidFill>
                            <a:srgbClr val="000000"/>
                          </a:solidFill>
                          <a:effectLst/>
                          <a:latin typeface="HGPｺﾞｼｯｸM"/>
                        </a:rPr>
                        <a:t>①自転車販売時の保険加入の有無の確認</a:t>
                      </a:r>
                      <a:br>
                        <a:rPr lang="ja-JP" altLang="en-US" sz="1600" b="0" i="0" u="none" strike="noStrike" dirty="0">
                          <a:solidFill>
                            <a:srgbClr val="000000"/>
                          </a:solidFill>
                          <a:effectLst/>
                          <a:latin typeface="HGPｺﾞｼｯｸM"/>
                        </a:rPr>
                      </a:br>
                      <a:r>
                        <a:rPr lang="ja-JP" altLang="en-US" sz="1600" b="0" i="0" u="none" strike="noStrike" dirty="0">
                          <a:solidFill>
                            <a:srgbClr val="000000"/>
                          </a:solidFill>
                          <a:effectLst/>
                          <a:latin typeface="HGPｺﾞｼｯｸM"/>
                        </a:rPr>
                        <a:t>　</a:t>
                      </a:r>
                      <a:r>
                        <a:rPr lang="ja-JP" altLang="en-US" sz="1600" b="0" i="0" u="none" strike="noStrike" baseline="0" dirty="0" smtClean="0">
                          <a:solidFill>
                            <a:srgbClr val="000000"/>
                          </a:solidFill>
                          <a:effectLst/>
                          <a:latin typeface="HGPｺﾞｼｯｸM"/>
                        </a:rPr>
                        <a:t> </a:t>
                      </a:r>
                      <a:r>
                        <a:rPr lang="ja-JP" altLang="en-US" sz="1600" b="0" i="0" u="none" strike="noStrike" dirty="0" smtClean="0">
                          <a:solidFill>
                            <a:srgbClr val="000000"/>
                          </a:solidFill>
                          <a:effectLst/>
                          <a:latin typeface="HGPｺﾞｼｯｸM"/>
                        </a:rPr>
                        <a:t>②</a:t>
                      </a:r>
                      <a:r>
                        <a:rPr lang="ja-JP" altLang="en-US" sz="1600" b="0" i="0" u="none" strike="noStrike" dirty="0">
                          <a:solidFill>
                            <a:srgbClr val="000000"/>
                          </a:solidFill>
                          <a:effectLst/>
                          <a:latin typeface="HGPｺﾞｼｯｸM"/>
                        </a:rPr>
                        <a:t>確認できない者に対する情報</a:t>
                      </a:r>
                      <a:r>
                        <a:rPr lang="ja-JP" altLang="en-US" sz="1600" b="0" i="0" u="none" strike="noStrike" dirty="0" smtClean="0">
                          <a:solidFill>
                            <a:srgbClr val="000000"/>
                          </a:solidFill>
                          <a:effectLst/>
                          <a:latin typeface="HGPｺﾞｼｯｸM"/>
                        </a:rPr>
                        <a:t>提供の努力</a:t>
                      </a:r>
                      <a:endParaRPr lang="en-US" altLang="ja-JP" sz="1600" b="0" i="0" u="none" strike="noStrike" dirty="0" smtClean="0">
                        <a:solidFill>
                          <a:srgbClr val="000000"/>
                        </a:solidFill>
                        <a:effectLst/>
                        <a:latin typeface="HGPｺﾞｼｯｸM"/>
                      </a:endParaRPr>
                    </a:p>
                    <a:p>
                      <a:pPr algn="l" fontAlgn="ctr"/>
                      <a:r>
                        <a:rPr lang="en-US" altLang="ja-JP" sz="1600" b="0" i="0" u="none" strike="noStrike" dirty="0" smtClean="0">
                          <a:solidFill>
                            <a:srgbClr val="000000"/>
                          </a:solidFill>
                          <a:effectLst/>
                          <a:latin typeface="HGPｺﾞｼｯｸM"/>
                        </a:rPr>
                        <a:t>      </a:t>
                      </a:r>
                      <a:r>
                        <a:rPr lang="ja-JP" altLang="en-US" sz="1600" b="0" i="0" u="none" strike="noStrike" dirty="0" smtClean="0">
                          <a:solidFill>
                            <a:srgbClr val="000000"/>
                          </a:solidFill>
                          <a:effectLst/>
                          <a:latin typeface="HGPｺﾞｼｯｸM"/>
                        </a:rPr>
                        <a:t>義務付け</a:t>
                      </a:r>
                      <a:endParaRPr lang="ja-JP" altLang="en-US" sz="1600" b="0" i="0" u="none" strike="noStrike" dirty="0">
                        <a:solidFill>
                          <a:srgbClr val="000000"/>
                        </a:solidFill>
                        <a:effectLst/>
                        <a:latin typeface="HGPｺﾞｼｯｸM"/>
                      </a:endParaRPr>
                    </a:p>
                  </a:txBody>
                  <a:tcPr marL="6081" marR="6081" marT="60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47889">
                <a:tc>
                  <a:txBody>
                    <a:bodyPr/>
                    <a:lstStyle/>
                    <a:p>
                      <a:pPr algn="ctr" fontAlgn="ctr"/>
                      <a:r>
                        <a:rPr lang="ja-JP" altLang="en-US" sz="1600" b="0" i="0" u="none" strike="noStrike" dirty="0">
                          <a:solidFill>
                            <a:srgbClr val="000000"/>
                          </a:solidFill>
                          <a:effectLst/>
                          <a:latin typeface="HGPｺﾞｼｯｸM"/>
                        </a:rPr>
                        <a:t>学校の設置者</a:t>
                      </a:r>
                      <a:br>
                        <a:rPr lang="ja-JP" altLang="en-US" sz="1600" b="0" i="0" u="none" strike="noStrike" dirty="0">
                          <a:solidFill>
                            <a:srgbClr val="000000"/>
                          </a:solidFill>
                          <a:effectLst/>
                          <a:latin typeface="HGPｺﾞｼｯｸM"/>
                        </a:rPr>
                      </a:br>
                      <a:r>
                        <a:rPr lang="ja-JP" altLang="en-US" sz="1600" b="0" i="0" u="none" strike="noStrike" dirty="0">
                          <a:solidFill>
                            <a:srgbClr val="000000"/>
                          </a:solidFill>
                          <a:effectLst/>
                          <a:latin typeface="HGPｺﾞｼｯｸM"/>
                        </a:rPr>
                        <a:t>及び長</a:t>
                      </a:r>
                    </a:p>
                  </a:txBody>
                  <a:tcPr marL="6081" marR="6081" marT="60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HGPｺﾞｼｯｸM"/>
                        </a:rPr>
                        <a:t>―</a:t>
                      </a:r>
                    </a:p>
                  </a:txBody>
                  <a:tcPr marL="6081" marR="6081" marT="60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HGPｺﾞｼｯｸM"/>
                        </a:rPr>
                        <a:t>　　　　　　　　　　　　　　　　</a:t>
                      </a:r>
                      <a:r>
                        <a:rPr lang="ja-JP" altLang="en-US" sz="1600" b="0" i="0" u="none" strike="noStrike" dirty="0" smtClean="0">
                          <a:solidFill>
                            <a:srgbClr val="000000"/>
                          </a:solidFill>
                          <a:effectLst/>
                          <a:latin typeface="HGPｺﾞｼｯｸM"/>
                        </a:rPr>
                        <a:t>△</a:t>
                      </a:r>
                      <a:r>
                        <a:rPr lang="ja-JP" altLang="en-US" sz="1600" b="0" i="0" u="none" strike="noStrike" dirty="0">
                          <a:solidFill>
                            <a:srgbClr val="000000"/>
                          </a:solidFill>
                          <a:effectLst/>
                          <a:latin typeface="HGPｺﾞｼｯｸM"/>
                        </a:rPr>
                        <a:t/>
                      </a:r>
                      <a:br>
                        <a:rPr lang="ja-JP" altLang="en-US" sz="1600" b="0" i="0" u="none" strike="noStrike" dirty="0">
                          <a:solidFill>
                            <a:srgbClr val="000000"/>
                          </a:solidFill>
                          <a:effectLst/>
                          <a:latin typeface="HGPｺﾞｼｯｸM"/>
                        </a:rPr>
                      </a:br>
                      <a:r>
                        <a:rPr lang="ja-JP" altLang="en-US" sz="1600" b="0" i="0" u="none" strike="noStrike" dirty="0">
                          <a:solidFill>
                            <a:srgbClr val="000000"/>
                          </a:solidFill>
                          <a:effectLst/>
                          <a:latin typeface="HGPｺﾞｼｯｸM"/>
                        </a:rPr>
                        <a:t>　　</a:t>
                      </a:r>
                      <a:r>
                        <a:rPr lang="ja-JP" altLang="en-US" sz="1600" b="0" i="0" u="none" strike="noStrike" dirty="0" smtClean="0">
                          <a:solidFill>
                            <a:srgbClr val="000000"/>
                          </a:solidFill>
                          <a:effectLst/>
                          <a:latin typeface="HGPｺﾞｼｯｸM"/>
                        </a:rPr>
                        <a:t>①</a:t>
                      </a:r>
                      <a:r>
                        <a:rPr lang="ja-JP" altLang="en-US" sz="1600" b="0" i="0" u="none" strike="noStrike" dirty="0">
                          <a:solidFill>
                            <a:srgbClr val="000000"/>
                          </a:solidFill>
                          <a:effectLst/>
                          <a:latin typeface="HGPｺﾞｼｯｸM"/>
                        </a:rPr>
                        <a:t>通学者に対する保険加入の有無の確認</a:t>
                      </a:r>
                      <a:br>
                        <a:rPr lang="ja-JP" altLang="en-US" sz="1600" b="0" i="0" u="none" strike="noStrike" dirty="0">
                          <a:solidFill>
                            <a:srgbClr val="000000"/>
                          </a:solidFill>
                          <a:effectLst/>
                          <a:latin typeface="HGPｺﾞｼｯｸM"/>
                        </a:rPr>
                      </a:br>
                      <a:r>
                        <a:rPr lang="ja-JP" altLang="en-US" sz="1600" b="0" i="0" u="none" strike="noStrike" dirty="0">
                          <a:solidFill>
                            <a:srgbClr val="000000"/>
                          </a:solidFill>
                          <a:effectLst/>
                          <a:latin typeface="HGPｺﾞｼｯｸM"/>
                        </a:rPr>
                        <a:t>　　</a:t>
                      </a:r>
                      <a:r>
                        <a:rPr lang="ja-JP" altLang="en-US" sz="1600" b="0" i="0" u="none" strike="noStrike" dirty="0" smtClean="0">
                          <a:solidFill>
                            <a:srgbClr val="000000"/>
                          </a:solidFill>
                          <a:effectLst/>
                          <a:latin typeface="HGPｺﾞｼｯｸM"/>
                        </a:rPr>
                        <a:t>②</a:t>
                      </a:r>
                      <a:r>
                        <a:rPr lang="ja-JP" altLang="en-US" sz="1600" b="0" i="0" u="none" strike="noStrike" dirty="0">
                          <a:solidFill>
                            <a:srgbClr val="000000"/>
                          </a:solidFill>
                          <a:effectLst/>
                          <a:latin typeface="HGPｺﾞｼｯｸM"/>
                        </a:rPr>
                        <a:t>確認できない者に対する情報</a:t>
                      </a:r>
                      <a:r>
                        <a:rPr lang="ja-JP" altLang="en-US" sz="1600" b="0" i="0" u="none" strike="noStrike" dirty="0" smtClean="0">
                          <a:solidFill>
                            <a:srgbClr val="000000"/>
                          </a:solidFill>
                          <a:effectLst/>
                          <a:latin typeface="HGPｺﾞｼｯｸM"/>
                        </a:rPr>
                        <a:t>提供の努力</a:t>
                      </a:r>
                      <a:endParaRPr lang="en-US" altLang="ja-JP" sz="1600" b="0" i="0" u="none" strike="noStrike" dirty="0" smtClean="0">
                        <a:solidFill>
                          <a:srgbClr val="000000"/>
                        </a:solidFill>
                        <a:effectLst/>
                        <a:latin typeface="HGPｺﾞｼｯｸM"/>
                      </a:endParaRPr>
                    </a:p>
                    <a:p>
                      <a:pPr algn="l" fontAlgn="ctr"/>
                      <a:r>
                        <a:rPr lang="en-US" altLang="ja-JP" sz="1600" b="0" i="0" u="none" strike="noStrike" dirty="0" smtClean="0">
                          <a:solidFill>
                            <a:srgbClr val="000000"/>
                          </a:solidFill>
                          <a:effectLst/>
                          <a:latin typeface="HGPｺﾞｼｯｸM"/>
                        </a:rPr>
                        <a:t>       </a:t>
                      </a:r>
                      <a:r>
                        <a:rPr lang="ja-JP" altLang="en-US" sz="1600" b="0" i="0" u="none" strike="noStrike" dirty="0" smtClean="0">
                          <a:solidFill>
                            <a:srgbClr val="000000"/>
                          </a:solidFill>
                          <a:effectLst/>
                          <a:latin typeface="HGPｺﾞｼｯｸM"/>
                        </a:rPr>
                        <a:t>義務付け</a:t>
                      </a:r>
                      <a:endParaRPr lang="ja-JP" altLang="en-US" sz="1600" b="0" i="0" u="none" strike="noStrike" dirty="0">
                        <a:solidFill>
                          <a:srgbClr val="000000"/>
                        </a:solidFill>
                        <a:effectLst/>
                        <a:latin typeface="HGPｺﾞｼｯｸM"/>
                      </a:endParaRPr>
                    </a:p>
                  </a:txBody>
                  <a:tcPr marL="6081" marR="6081" marT="60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2716">
                <a:tc>
                  <a:txBody>
                    <a:bodyPr/>
                    <a:lstStyle/>
                    <a:p>
                      <a:pPr algn="ctr" fontAlgn="ctr"/>
                      <a:r>
                        <a:rPr lang="ja-JP" altLang="en-US" sz="1600" b="0" i="0" u="none" strike="noStrike" dirty="0">
                          <a:solidFill>
                            <a:srgbClr val="000000"/>
                          </a:solidFill>
                          <a:effectLst/>
                          <a:latin typeface="HGPｺﾞｼｯｸM"/>
                        </a:rPr>
                        <a:t>県</a:t>
                      </a:r>
                    </a:p>
                  </a:txBody>
                  <a:tcPr marL="6081" marR="6081" marT="60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effectLst/>
                          <a:latin typeface="HGPｺﾞｼｯｸM"/>
                        </a:rPr>
                        <a:t>○</a:t>
                      </a:r>
                      <a:br>
                        <a:rPr lang="ja-JP" altLang="en-US" sz="1600" b="0" i="0" u="none" strike="noStrike" dirty="0">
                          <a:solidFill>
                            <a:srgbClr val="000000"/>
                          </a:solidFill>
                          <a:effectLst/>
                          <a:latin typeface="HGPｺﾞｼｯｸM"/>
                        </a:rPr>
                      </a:br>
                      <a:r>
                        <a:rPr lang="ja-JP" altLang="en-US" sz="1400" b="0" i="0" u="none" strike="noStrike" dirty="0">
                          <a:solidFill>
                            <a:srgbClr val="000000"/>
                          </a:solidFill>
                          <a:effectLst/>
                          <a:latin typeface="HGPｺﾞｼｯｸM"/>
                        </a:rPr>
                        <a:t>（保険加入の促進に関する広報・啓発）</a:t>
                      </a:r>
                    </a:p>
                  </a:txBody>
                  <a:tcPr marL="6081" marR="6081" marT="60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effectLst/>
                          <a:latin typeface="HGPｺﾞｼｯｸM"/>
                        </a:rPr>
                        <a:t>○</a:t>
                      </a:r>
                      <a:br>
                        <a:rPr lang="ja-JP" altLang="en-US" sz="1600" b="0" i="0" u="none" strike="noStrike" dirty="0">
                          <a:solidFill>
                            <a:srgbClr val="000000"/>
                          </a:solidFill>
                          <a:effectLst/>
                          <a:latin typeface="HGPｺﾞｼｯｸM"/>
                        </a:rPr>
                      </a:br>
                      <a:r>
                        <a:rPr lang="ja-JP" altLang="en-US" sz="1600" b="0" i="0" u="none" strike="noStrike" dirty="0">
                          <a:solidFill>
                            <a:srgbClr val="000000"/>
                          </a:solidFill>
                          <a:effectLst/>
                          <a:latin typeface="HGPｺﾞｼｯｸM"/>
                        </a:rPr>
                        <a:t>（関係団体との連携による保険に関する情報提供）</a:t>
                      </a:r>
                    </a:p>
                  </a:txBody>
                  <a:tcPr marL="6081" marR="6081" marT="60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771">
                <a:tc gridSpan="2">
                  <a:txBody>
                    <a:bodyPr/>
                    <a:lstStyle/>
                    <a:p>
                      <a:pPr algn="l" fontAlgn="ctr"/>
                      <a:r>
                        <a:rPr lang="en-US" altLang="ja-JP" sz="1100" b="0" i="0" u="none" strike="noStrike" dirty="0">
                          <a:solidFill>
                            <a:srgbClr val="000000"/>
                          </a:solidFill>
                          <a:effectLst/>
                          <a:latin typeface="HGPｺﾞｼｯｸM"/>
                        </a:rPr>
                        <a:t>※</a:t>
                      </a:r>
                      <a:r>
                        <a:rPr lang="ja-JP" altLang="en-US" sz="1100" b="0" i="0" u="none" strike="noStrike" dirty="0">
                          <a:solidFill>
                            <a:srgbClr val="000000"/>
                          </a:solidFill>
                          <a:effectLst/>
                          <a:latin typeface="HGPｺﾞｼｯｸM"/>
                        </a:rPr>
                        <a:t>　○</a:t>
                      </a:r>
                      <a:r>
                        <a:rPr lang="en-US" altLang="ja-JP" sz="1100" b="0" i="0" u="none" strike="noStrike" dirty="0">
                          <a:solidFill>
                            <a:srgbClr val="000000"/>
                          </a:solidFill>
                          <a:effectLst/>
                          <a:latin typeface="HGPｺﾞｼｯｸM"/>
                        </a:rPr>
                        <a:t>…</a:t>
                      </a:r>
                      <a:r>
                        <a:rPr lang="ja-JP" altLang="en-US" sz="1100" b="0" i="0" u="none" strike="noStrike" dirty="0">
                          <a:solidFill>
                            <a:srgbClr val="000000"/>
                          </a:solidFill>
                          <a:effectLst/>
                          <a:latin typeface="HGPｺﾞｼｯｸM"/>
                        </a:rPr>
                        <a:t>義務付け　△</a:t>
                      </a:r>
                      <a:r>
                        <a:rPr lang="en-US" altLang="ja-JP" sz="1100" b="0" i="0" u="none" strike="noStrike" dirty="0">
                          <a:solidFill>
                            <a:srgbClr val="000000"/>
                          </a:solidFill>
                          <a:effectLst/>
                          <a:latin typeface="HGPｺﾞｼｯｸM"/>
                        </a:rPr>
                        <a:t>…</a:t>
                      </a:r>
                      <a:r>
                        <a:rPr lang="ja-JP" altLang="en-US" sz="1100" b="0" i="0" u="none" strike="noStrike" dirty="0">
                          <a:solidFill>
                            <a:srgbClr val="000000"/>
                          </a:solidFill>
                          <a:effectLst/>
                          <a:latin typeface="HGPｺﾞｼｯｸM"/>
                        </a:rPr>
                        <a:t>努力義務付け</a:t>
                      </a:r>
                    </a:p>
                  </a:txBody>
                  <a:tcPr marL="6081" marR="6081" marT="6081"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a:txBody>
                    <a:bodyPr/>
                    <a:lstStyle/>
                    <a:p>
                      <a:pPr algn="l" fontAlgn="ctr"/>
                      <a:endParaRPr lang="ja-JP" altLang="en-US" sz="700" b="0" i="0" u="none" strike="noStrike" dirty="0">
                        <a:solidFill>
                          <a:srgbClr val="000000"/>
                        </a:solidFill>
                        <a:effectLst/>
                        <a:latin typeface="HGPｺﾞｼｯｸM"/>
                      </a:endParaRPr>
                    </a:p>
                  </a:txBody>
                  <a:tcPr marL="6081" marR="6081" marT="6081" marB="0" anchor="ctr">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0045137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311951" y="1628800"/>
            <a:ext cx="8640763" cy="2448272"/>
          </a:xfrm>
          <a:prstGeom prst="rect">
            <a:avLst/>
          </a:prstGeom>
          <a:solidFill>
            <a:schemeClr val="accent1">
              <a:lumMod val="20000"/>
              <a:lumOff val="80000"/>
            </a:schemeClr>
          </a:solid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anchor="t"/>
          <a:lstStyle/>
          <a:p>
            <a:pPr fontAlgn="auto">
              <a:spcBef>
                <a:spcPts val="0"/>
              </a:spcBef>
              <a:spcAft>
                <a:spcPts val="0"/>
              </a:spcAft>
              <a:defRPr/>
            </a:pPr>
            <a:r>
              <a:rPr lang="ja-JP" altLang="en-US" sz="2400" dirty="0" smtClean="0">
                <a:solidFill>
                  <a:schemeClr val="tx1"/>
                </a:solidFill>
              </a:rPr>
              <a:t>●　</a:t>
            </a:r>
            <a:r>
              <a:rPr lang="ja-JP" altLang="en-US" sz="2400" b="1" dirty="0" smtClean="0">
                <a:solidFill>
                  <a:schemeClr val="tx1"/>
                </a:solidFill>
              </a:rPr>
              <a:t>個人向けとしては、自動車保険・火災保険・傷害保険に付帯</a:t>
            </a:r>
            <a:endParaRPr lang="en-US" altLang="ja-JP" sz="2400" b="1" dirty="0" smtClean="0">
              <a:solidFill>
                <a:schemeClr val="tx1"/>
              </a:solidFill>
            </a:endParaRPr>
          </a:p>
          <a:p>
            <a:pPr fontAlgn="auto">
              <a:spcBef>
                <a:spcPts val="0"/>
              </a:spcBef>
              <a:spcAft>
                <a:spcPts val="0"/>
              </a:spcAft>
              <a:defRPr/>
            </a:pPr>
            <a:r>
              <a:rPr lang="ja-JP" altLang="en-US" sz="2400" b="1" dirty="0">
                <a:solidFill>
                  <a:schemeClr val="tx1"/>
                </a:solidFill>
              </a:rPr>
              <a:t>　</a:t>
            </a:r>
            <a:r>
              <a:rPr lang="ja-JP" altLang="en-US" sz="2400" b="1" dirty="0" smtClean="0">
                <a:solidFill>
                  <a:schemeClr val="tx1"/>
                </a:solidFill>
              </a:rPr>
              <a:t>する</a:t>
            </a:r>
            <a:r>
              <a:rPr lang="ja-JP" altLang="en-US" sz="2400" b="1" dirty="0" smtClean="0">
                <a:solidFill>
                  <a:srgbClr val="FF0000"/>
                </a:solidFill>
              </a:rPr>
              <a:t>個人賠償責任保険</a:t>
            </a:r>
            <a:r>
              <a:rPr lang="ja-JP" altLang="en-US" sz="2400" b="1" dirty="0" smtClean="0">
                <a:solidFill>
                  <a:schemeClr val="tx1"/>
                </a:solidFill>
              </a:rPr>
              <a:t>、ＰＴＡや会社の</a:t>
            </a:r>
            <a:r>
              <a:rPr lang="ja-JP" altLang="en-US" sz="2400" b="1" dirty="0" smtClean="0">
                <a:solidFill>
                  <a:srgbClr val="FF0000"/>
                </a:solidFill>
              </a:rPr>
              <a:t>団体保険</a:t>
            </a:r>
            <a:r>
              <a:rPr lang="ja-JP" altLang="en-US" sz="2400" b="1" dirty="0" smtClean="0">
                <a:solidFill>
                  <a:schemeClr val="tx1"/>
                </a:solidFill>
              </a:rPr>
              <a:t>、自転車に特</a:t>
            </a:r>
            <a:endParaRPr lang="en-US" altLang="ja-JP" sz="2400" b="1" dirty="0" smtClean="0">
              <a:solidFill>
                <a:schemeClr val="tx1"/>
              </a:solidFill>
            </a:endParaRPr>
          </a:p>
          <a:p>
            <a:pPr fontAlgn="auto">
              <a:spcBef>
                <a:spcPts val="0"/>
              </a:spcBef>
              <a:spcAft>
                <a:spcPts val="0"/>
              </a:spcAft>
              <a:defRPr/>
            </a:pPr>
            <a:r>
              <a:rPr lang="ja-JP" altLang="en-US" sz="2400" b="1" dirty="0">
                <a:solidFill>
                  <a:schemeClr val="tx1"/>
                </a:solidFill>
              </a:rPr>
              <a:t>　</a:t>
            </a:r>
            <a:r>
              <a:rPr lang="ja-JP" altLang="en-US" sz="2400" b="1" dirty="0" smtClean="0">
                <a:solidFill>
                  <a:schemeClr val="tx1"/>
                </a:solidFill>
              </a:rPr>
              <a:t>化した全日本交通安全協会の</a:t>
            </a:r>
            <a:r>
              <a:rPr lang="ja-JP" altLang="en-US" sz="2400" b="1" dirty="0" smtClean="0">
                <a:solidFill>
                  <a:srgbClr val="FF0000"/>
                </a:solidFill>
              </a:rPr>
              <a:t>自転車総合保険</a:t>
            </a:r>
            <a:r>
              <a:rPr lang="ja-JP" altLang="en-US" sz="2400" b="1" dirty="0" smtClean="0">
                <a:solidFill>
                  <a:schemeClr val="tx1"/>
                </a:solidFill>
              </a:rPr>
              <a:t>などがある。</a:t>
            </a:r>
            <a:endParaRPr lang="en-US" altLang="ja-JP" sz="2400" b="1" dirty="0" smtClean="0">
              <a:solidFill>
                <a:schemeClr val="tx1"/>
              </a:solidFill>
            </a:endParaRPr>
          </a:p>
          <a:p>
            <a:pPr fontAlgn="auto">
              <a:spcBef>
                <a:spcPts val="0"/>
              </a:spcBef>
              <a:spcAft>
                <a:spcPts val="0"/>
              </a:spcAft>
              <a:defRPr/>
            </a:pPr>
            <a:r>
              <a:rPr lang="ja-JP" altLang="en-US" sz="2400" b="1" dirty="0" smtClean="0">
                <a:solidFill>
                  <a:schemeClr val="tx1"/>
                </a:solidFill>
                <a:latin typeface="ＭＳ ゴシック" pitchFamily="49" charset="-128"/>
                <a:ea typeface="ＭＳ ゴシック" pitchFamily="49" charset="-128"/>
              </a:rPr>
              <a:t>● 事業者向けとして、</a:t>
            </a:r>
            <a:r>
              <a:rPr lang="ja-JP" altLang="en-US" sz="2400" b="1" dirty="0" smtClean="0">
                <a:solidFill>
                  <a:srgbClr val="FF0000"/>
                </a:solidFill>
                <a:latin typeface="ＭＳ ゴシック" pitchFamily="49" charset="-128"/>
                <a:ea typeface="ＭＳ ゴシック" pitchFamily="49" charset="-128"/>
              </a:rPr>
              <a:t>施設所有管理者賠償責任保険</a:t>
            </a:r>
            <a:r>
              <a:rPr lang="ja-JP" altLang="en-US" sz="2400" b="1" dirty="0" smtClean="0">
                <a:solidFill>
                  <a:schemeClr val="tx1"/>
                </a:solidFill>
                <a:latin typeface="ＭＳ ゴシック" pitchFamily="49" charset="-128"/>
                <a:ea typeface="ＭＳ ゴシック" pitchFamily="49" charset="-128"/>
              </a:rPr>
              <a:t>がある。</a:t>
            </a:r>
            <a:endParaRPr lang="en-US" altLang="ja-JP" sz="2400" b="1" dirty="0" smtClean="0">
              <a:solidFill>
                <a:schemeClr val="tx1"/>
              </a:solidFill>
              <a:latin typeface="ＭＳ ゴシック" pitchFamily="49" charset="-128"/>
              <a:ea typeface="ＭＳ ゴシック" pitchFamily="49" charset="-128"/>
            </a:endParaRPr>
          </a:p>
          <a:p>
            <a:pPr fontAlgn="auto">
              <a:spcBef>
                <a:spcPts val="0"/>
              </a:spcBef>
              <a:spcAft>
                <a:spcPts val="0"/>
              </a:spcAft>
              <a:defRPr/>
            </a:pPr>
            <a:r>
              <a:rPr lang="ja-JP" altLang="en-US" sz="2400" b="1" dirty="0" smtClean="0">
                <a:solidFill>
                  <a:schemeClr val="tx1"/>
                </a:solidFill>
                <a:latin typeface="ＭＳ ゴシック" pitchFamily="49" charset="-128"/>
                <a:ea typeface="ＭＳ ゴシック" pitchFamily="49" charset="-128"/>
              </a:rPr>
              <a:t>● 自転車にかける保険として</a:t>
            </a:r>
            <a:r>
              <a:rPr lang="ja-JP" altLang="en-US" sz="2400" b="1" dirty="0" smtClean="0">
                <a:solidFill>
                  <a:srgbClr val="FF0000"/>
                </a:solidFill>
                <a:latin typeface="ＭＳ ゴシック" pitchFamily="49" charset="-128"/>
                <a:ea typeface="ＭＳ ゴシック" pitchFamily="49" charset="-128"/>
              </a:rPr>
              <a:t>ＴＳマーク付帯保険</a:t>
            </a:r>
            <a:r>
              <a:rPr lang="ja-JP" altLang="en-US" sz="2400" b="1" dirty="0" smtClean="0">
                <a:solidFill>
                  <a:schemeClr val="tx1"/>
                </a:solidFill>
                <a:latin typeface="ＭＳ ゴシック" pitchFamily="49" charset="-128"/>
                <a:ea typeface="ＭＳ ゴシック" pitchFamily="49" charset="-128"/>
              </a:rPr>
              <a:t>がある。</a:t>
            </a:r>
            <a:endParaRPr lang="en-US" altLang="ja-JP" sz="2400" b="1" dirty="0" smtClean="0">
              <a:solidFill>
                <a:schemeClr val="tx1"/>
              </a:solidFill>
              <a:latin typeface="ＭＳ ゴシック" pitchFamily="49" charset="-128"/>
              <a:ea typeface="ＭＳ ゴシック" pitchFamily="49" charset="-128"/>
            </a:endParaRPr>
          </a:p>
          <a:p>
            <a:pPr fontAlgn="auto">
              <a:spcBef>
                <a:spcPts val="0"/>
              </a:spcBef>
              <a:spcAft>
                <a:spcPts val="0"/>
              </a:spcAft>
              <a:defRPr/>
            </a:pPr>
            <a:r>
              <a:rPr lang="en-US" altLang="ja-JP" sz="2400" b="1" dirty="0" smtClean="0">
                <a:solidFill>
                  <a:schemeClr val="tx1"/>
                </a:solidFill>
                <a:latin typeface="ＭＳ ゴシック" pitchFamily="49" charset="-128"/>
                <a:ea typeface="ＭＳ ゴシック" pitchFamily="49" charset="-128"/>
              </a:rPr>
              <a:t>※</a:t>
            </a:r>
            <a:r>
              <a:rPr lang="ja-JP" altLang="en-US" sz="2400" b="1" dirty="0" smtClean="0">
                <a:solidFill>
                  <a:schemeClr val="tx1"/>
                </a:solidFill>
                <a:latin typeface="ＭＳ ゴシック" pitchFamily="49" charset="-128"/>
                <a:ea typeface="ＭＳ ゴシック" pitchFamily="49" charset="-128"/>
              </a:rPr>
              <a:t>　加入にあたりそれぞれの特性を確認していただきたい。</a:t>
            </a:r>
            <a:endParaRPr lang="en-US" altLang="ja-JP" sz="2400" b="1" dirty="0">
              <a:solidFill>
                <a:schemeClr val="tx1"/>
              </a:solidFill>
              <a:latin typeface="ＭＳ ゴシック" pitchFamily="49" charset="-128"/>
              <a:ea typeface="ＭＳ ゴシック" pitchFamily="49" charset="-128"/>
            </a:endParaRPr>
          </a:p>
          <a:p>
            <a:pPr fontAlgn="auto">
              <a:spcBef>
                <a:spcPts val="0"/>
              </a:spcBef>
              <a:spcAft>
                <a:spcPts val="0"/>
              </a:spcAft>
              <a:defRPr/>
            </a:pPr>
            <a:endParaRPr lang="en-US" altLang="ja-JP" sz="2400" dirty="0">
              <a:solidFill>
                <a:schemeClr val="tx1"/>
              </a:solidFill>
            </a:endParaRPr>
          </a:p>
          <a:p>
            <a:pPr fontAlgn="auto">
              <a:spcBef>
                <a:spcPts val="0"/>
              </a:spcBef>
              <a:spcAft>
                <a:spcPts val="0"/>
              </a:spcAft>
              <a:defRPr/>
            </a:pPr>
            <a:endParaRPr lang="ja-JP" altLang="en-US" sz="2400" dirty="0">
              <a:solidFill>
                <a:schemeClr val="tx1"/>
              </a:solidFill>
            </a:endParaRPr>
          </a:p>
        </p:txBody>
      </p:sp>
      <p:sp>
        <p:nvSpPr>
          <p:cNvPr id="9" name="正方形/長方形 8"/>
          <p:cNvSpPr/>
          <p:nvPr/>
        </p:nvSpPr>
        <p:spPr>
          <a:xfrm>
            <a:off x="319339" y="5013325"/>
            <a:ext cx="8640763" cy="1446606"/>
          </a:xfrm>
          <a:prstGeom prst="rect">
            <a:avLst/>
          </a:prstGeom>
          <a:solidFill>
            <a:schemeClr val="accent1">
              <a:lumMod val="20000"/>
              <a:lumOff val="80000"/>
            </a:schemeClr>
          </a:solid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ja-JP" altLang="en-US" sz="2400" b="1" dirty="0" smtClean="0">
                <a:solidFill>
                  <a:schemeClr val="tx1"/>
                </a:solidFill>
                <a:latin typeface="ＭＳ ゴシック" pitchFamily="49" charset="-128"/>
                <a:ea typeface="ＭＳ ゴシック" pitchFamily="49" charset="-128"/>
              </a:rPr>
              <a:t>●　県外から県内に乗り入れた場合も、保険加入の義務付け</a:t>
            </a:r>
            <a:endParaRPr lang="en-US" altLang="ja-JP" sz="2400" b="1" dirty="0" smtClean="0">
              <a:solidFill>
                <a:schemeClr val="tx1"/>
              </a:solidFill>
              <a:latin typeface="ＭＳ ゴシック" pitchFamily="49" charset="-128"/>
              <a:ea typeface="ＭＳ ゴシック" pitchFamily="49" charset="-128"/>
            </a:endParaRPr>
          </a:p>
          <a:p>
            <a:pPr fontAlgn="auto">
              <a:spcBef>
                <a:spcPts val="0"/>
              </a:spcBef>
              <a:spcAft>
                <a:spcPts val="0"/>
              </a:spcAft>
              <a:defRPr/>
            </a:pPr>
            <a:r>
              <a:rPr lang="ja-JP" altLang="en-US" sz="2400" b="1" dirty="0">
                <a:solidFill>
                  <a:schemeClr val="tx1"/>
                </a:solidFill>
                <a:latin typeface="ＭＳ ゴシック" pitchFamily="49" charset="-128"/>
                <a:ea typeface="ＭＳ ゴシック" pitchFamily="49" charset="-128"/>
              </a:rPr>
              <a:t>　</a:t>
            </a:r>
            <a:r>
              <a:rPr lang="ja-JP" altLang="en-US" sz="2400" b="1" dirty="0" smtClean="0">
                <a:solidFill>
                  <a:schemeClr val="tx1"/>
                </a:solidFill>
                <a:latin typeface="ＭＳ ゴシック" pitchFamily="49" charset="-128"/>
                <a:ea typeface="ＭＳ ゴシック" pitchFamily="49" charset="-128"/>
              </a:rPr>
              <a:t>対象となります。本条例は「県内で自転車を利用する者」　</a:t>
            </a:r>
            <a:endParaRPr lang="en-US" altLang="ja-JP" sz="2400" b="1" dirty="0" smtClean="0">
              <a:solidFill>
                <a:schemeClr val="tx1"/>
              </a:solidFill>
              <a:latin typeface="ＭＳ ゴシック" pitchFamily="49" charset="-128"/>
              <a:ea typeface="ＭＳ ゴシック" pitchFamily="49" charset="-128"/>
            </a:endParaRPr>
          </a:p>
          <a:p>
            <a:pPr fontAlgn="auto">
              <a:spcBef>
                <a:spcPts val="0"/>
              </a:spcBef>
              <a:spcAft>
                <a:spcPts val="0"/>
              </a:spcAft>
              <a:defRPr/>
            </a:pPr>
            <a:r>
              <a:rPr lang="ja-JP" altLang="en-US" sz="2400" b="1" dirty="0">
                <a:solidFill>
                  <a:schemeClr val="tx1"/>
                </a:solidFill>
                <a:latin typeface="ＭＳ ゴシック" pitchFamily="49" charset="-128"/>
                <a:ea typeface="ＭＳ ゴシック" pitchFamily="49" charset="-128"/>
              </a:rPr>
              <a:t>　</a:t>
            </a:r>
            <a:r>
              <a:rPr lang="ja-JP" altLang="en-US" sz="2400" b="1" dirty="0" smtClean="0">
                <a:solidFill>
                  <a:schemeClr val="tx1"/>
                </a:solidFill>
                <a:latin typeface="ＭＳ ゴシック" pitchFamily="49" charset="-128"/>
                <a:ea typeface="ＭＳ ゴシック" pitchFamily="49" charset="-128"/>
              </a:rPr>
              <a:t>が対象となります。</a:t>
            </a:r>
            <a:endParaRPr lang="en-US" altLang="ja-JP" sz="2400" b="1" dirty="0">
              <a:solidFill>
                <a:schemeClr val="tx1"/>
              </a:solidFill>
              <a:latin typeface="ＭＳ ゴシック" pitchFamily="49" charset="-128"/>
              <a:ea typeface="ＭＳ ゴシック" pitchFamily="49" charset="-128"/>
            </a:endParaRPr>
          </a:p>
        </p:txBody>
      </p:sp>
      <p:sp>
        <p:nvSpPr>
          <p:cNvPr id="3" name="角丸四角形 2"/>
          <p:cNvSpPr/>
          <p:nvPr/>
        </p:nvSpPr>
        <p:spPr bwMode="auto">
          <a:xfrm>
            <a:off x="319339" y="1018381"/>
            <a:ext cx="7349005" cy="567183"/>
          </a:xfrm>
          <a:prstGeom prst="roundRect">
            <a:avLst>
              <a:gd name="adj" fmla="val 9265"/>
            </a:avLst>
          </a:prstGeom>
          <a:solidFill>
            <a:schemeClr val="accent1">
              <a:lumMod val="75000"/>
            </a:schemeClr>
          </a:solidFill>
          <a:ln w="25400" cap="flat" cmpd="sng" algn="ctr">
            <a:solidFill>
              <a:srgbClr val="558ED5"/>
            </a:solidFill>
            <a:prstDash val="solid"/>
            <a:round/>
            <a:headEnd type="none" w="med" len="med"/>
            <a:tailEnd type="none" w="med" len="med"/>
          </a:ln>
          <a:effectLst/>
        </p:spPr>
        <p:txBody>
          <a:bodyPr/>
          <a:lstStyle/>
          <a:p>
            <a:pPr fontAlgn="auto">
              <a:spcBef>
                <a:spcPts val="0"/>
              </a:spcBef>
              <a:spcAft>
                <a:spcPts val="0"/>
              </a:spcAft>
              <a:defRPr/>
            </a:pPr>
            <a:r>
              <a:rPr lang="ja-JP" altLang="en-US" sz="3200" b="1" dirty="0" smtClean="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自転車保険にはどんな種類があるのか？</a:t>
            </a:r>
            <a:endParaRPr lang="ja-JP" altLang="en-US" sz="3200" b="1" dirty="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p:txBody>
      </p:sp>
      <p:sp>
        <p:nvSpPr>
          <p:cNvPr id="4" name="角丸四角形 3"/>
          <p:cNvSpPr/>
          <p:nvPr/>
        </p:nvSpPr>
        <p:spPr bwMode="auto">
          <a:xfrm>
            <a:off x="319339" y="4317391"/>
            <a:ext cx="6192366" cy="655651"/>
          </a:xfrm>
          <a:prstGeom prst="roundRect">
            <a:avLst>
              <a:gd name="adj" fmla="val 9265"/>
            </a:avLst>
          </a:prstGeom>
          <a:solidFill>
            <a:schemeClr val="accent1">
              <a:lumMod val="75000"/>
            </a:schemeClr>
          </a:solidFill>
          <a:ln w="25400" cap="flat" cmpd="sng" algn="ctr">
            <a:solidFill>
              <a:srgbClr val="558ED5"/>
            </a:solidFill>
            <a:prstDash val="solid"/>
            <a:round/>
            <a:headEnd type="none" w="med" len="med"/>
            <a:tailEnd type="none" w="med" len="med"/>
          </a:ln>
          <a:effectLst/>
        </p:spPr>
        <p:txBody>
          <a:bodyPr/>
          <a:lstStyle/>
          <a:p>
            <a:pPr fontAlgn="auto">
              <a:spcBef>
                <a:spcPts val="0"/>
              </a:spcBef>
              <a:spcAft>
                <a:spcPts val="0"/>
              </a:spcAft>
              <a:defRPr/>
            </a:pPr>
            <a:r>
              <a:rPr lang="ja-JP" altLang="en-US" sz="3200" b="1" dirty="0" smtClean="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県外から乗り入れてきた場合は？</a:t>
            </a:r>
            <a:endParaRPr lang="ja-JP" altLang="en-US" sz="3200" b="1" dirty="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p:txBody>
      </p:sp>
      <p:sp>
        <p:nvSpPr>
          <p:cNvPr id="6" name="正方形/長方形 5"/>
          <p:cNvSpPr/>
          <p:nvPr/>
        </p:nvSpPr>
        <p:spPr>
          <a:xfrm>
            <a:off x="900113" y="5013325"/>
            <a:ext cx="7632700" cy="1584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 name="タイトル 1"/>
          <p:cNvSpPr txBox="1">
            <a:spLocks/>
          </p:cNvSpPr>
          <p:nvPr/>
        </p:nvSpPr>
        <p:spPr>
          <a:xfrm>
            <a:off x="529431" y="78140"/>
            <a:ext cx="8229600" cy="1143000"/>
          </a:xfrm>
          <a:prstGeom prst="rect">
            <a:avLst/>
          </a:prstGeom>
        </p:spPr>
        <p:txBody>
          <a:bodyPr>
            <a:normAutofit/>
          </a:bodyPr>
          <a:lstStyle>
            <a:lvl1pPr algn="ctr" rtl="0" eaLnBrk="1" latinLnBrk="0" hangingPunct="1">
              <a:spcBef>
                <a:spcPct val="0"/>
              </a:spcBef>
              <a:buNone/>
              <a:defRPr kumimoji="1" sz="4400" baseline="0">
                <a:ln>
                  <a:noFill/>
                </a:ln>
                <a:solidFill>
                  <a:schemeClr val="tx2"/>
                </a:solidFill>
                <a:effectLst>
                  <a:glow rad="101600">
                    <a:schemeClr val="bg2">
                      <a:tint val="20000"/>
                      <a:alpha val="60000"/>
                    </a:schemeClr>
                  </a:glow>
                  <a:outerShdw blurRad="50800" dist="50800" dir="2700000" algn="tl" rotWithShape="0">
                    <a:srgbClr val="000000">
                      <a:alpha val="43137"/>
                    </a:srgbClr>
                  </a:outerShdw>
                </a:effectLst>
                <a:latin typeface="+mj-lt"/>
                <a:ea typeface="+mj-ea"/>
                <a:cs typeface="+mj-cs"/>
              </a:defRPr>
            </a:lvl1pPr>
          </a:lstStyle>
          <a:p>
            <a:r>
              <a:rPr lang="ja-JP" altLang="en-US" kern="0" dirty="0" smtClean="0"/>
              <a:t>疑問点について</a:t>
            </a:r>
            <a:endParaRPr lang="ja-JP" altLang="en-US" kern="0"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52771" y="144463"/>
            <a:ext cx="1107331" cy="1441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63869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3" grpId="0" animBg="1"/>
      <p:bldP spid="4"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2271</TotalTime>
  <Words>465</Words>
  <Application>Microsoft Office PowerPoint</Application>
  <PresentationFormat>画面に合わせる (4:3)</PresentationFormat>
  <Paragraphs>151</Paragraphs>
  <Slides>12</Slides>
  <Notes>12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12</vt:i4>
      </vt:variant>
    </vt:vector>
  </HeadingPairs>
  <TitlesOfParts>
    <vt:vector size="19" baseType="lpstr">
      <vt:lpstr>HGPｺﾞｼｯｸM</vt:lpstr>
      <vt:lpstr>HGP創英角ｺﾞｼｯｸUB</vt:lpstr>
      <vt:lpstr>ＭＳ Ｐゴシック</vt:lpstr>
      <vt:lpstr>ＭＳ ゴシック</vt:lpstr>
      <vt:lpstr>Arial</vt:lpstr>
      <vt:lpstr>Calibri</vt:lpstr>
      <vt:lpstr>Office ​​テーマ</vt:lpstr>
      <vt:lpstr>埼玉県自転車の安全な利用の　促進に関する条例の一部改正</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埼玉県</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自転車安全利用指導員研修会</dc:title>
  <dc:creator>112294</dc:creator>
  <cp:lastModifiedBy>user1126</cp:lastModifiedBy>
  <cp:revision>208</cp:revision>
  <cp:lastPrinted>2017-11-17T08:05:26Z</cp:lastPrinted>
  <dcterms:created xsi:type="dcterms:W3CDTF">2014-09-29T04:56:01Z</dcterms:created>
  <dcterms:modified xsi:type="dcterms:W3CDTF">2017-12-28T05:05:50Z</dcterms:modified>
</cp:coreProperties>
</file>